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687" r:id="rId2"/>
    <p:sldMasterId id="2147483699" r:id="rId3"/>
  </p:sldMasterIdLst>
  <p:notesMasterIdLst>
    <p:notesMasterId r:id="rId20"/>
  </p:notesMasterIdLst>
  <p:sldIdLst>
    <p:sldId id="406" r:id="rId4"/>
    <p:sldId id="393" r:id="rId5"/>
    <p:sldId id="417" r:id="rId6"/>
    <p:sldId id="419" r:id="rId7"/>
    <p:sldId id="420" r:id="rId8"/>
    <p:sldId id="421" r:id="rId9"/>
    <p:sldId id="423" r:id="rId10"/>
    <p:sldId id="424" r:id="rId11"/>
    <p:sldId id="431" r:id="rId12"/>
    <p:sldId id="425" r:id="rId13"/>
    <p:sldId id="426" r:id="rId14"/>
    <p:sldId id="428" r:id="rId15"/>
    <p:sldId id="429" r:id="rId16"/>
    <p:sldId id="430" r:id="rId17"/>
    <p:sldId id="422" r:id="rId18"/>
    <p:sldId id="396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F86"/>
    <a:srgbClr val="99FFCC"/>
    <a:srgbClr val="000099"/>
    <a:srgbClr val="3333FF"/>
    <a:srgbClr val="FFFFCC"/>
    <a:srgbClr val="C0C0C0"/>
    <a:srgbClr val="8FAFE9"/>
    <a:srgbClr val="3E68D0"/>
    <a:srgbClr val="6C8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 autoAdjust="0"/>
  </p:normalViewPr>
  <p:slideViewPr>
    <p:cSldViewPr>
      <p:cViewPr>
        <p:scale>
          <a:sx n="80" d="100"/>
          <a:sy n="80" d="100"/>
        </p:scale>
        <p:origin x="-348" y="-7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9.wmf"/><Relationship Id="rId1" Type="http://schemas.openxmlformats.org/officeDocument/2006/relationships/image" Target="../media/image16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6" Type="http://schemas.openxmlformats.org/officeDocument/2006/relationships/image" Target="../media/image5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5C676-73B9-47F3-97DD-B8CF3CB719F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CC6F8-2BBE-478B-8C9B-EA059A90D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8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26988" y="3175"/>
            <a:ext cx="9199562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900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0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8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Company Name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158345-1324-4D09-9E8B-D8DAE06E91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5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A71F6-CFF9-4720-B29F-EBCFA17C4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C2463-FC4D-4144-B49F-09E7846435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4630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5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5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5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C2463-FC4D-4144-B49F-09E7846435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4630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9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6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4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9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8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9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0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2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4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6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8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2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89F8F-B984-4BE4-982A-BC36883A4F18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26988" y="3175"/>
            <a:ext cx="9199562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184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83" r:id="rId13"/>
    <p:sldLayoutId id="2147483724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2A4F86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5D6B-AB5C-44EE-8D77-2C10AE3BB33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5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725" r:id="rId10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2A4F86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62DE-2720-4B65-A008-4076FF536276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5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jpe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5.wmf"/><Relationship Id="rId3" Type="http://schemas.openxmlformats.org/officeDocument/2006/relationships/slide" Target="slide3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wmf"/><Relationship Id="rId5" Type="http://schemas.openxmlformats.org/officeDocument/2006/relationships/image" Target="../media/image20.wmf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9.wmf"/><Relationship Id="rId3" Type="http://schemas.openxmlformats.org/officeDocument/2006/relationships/slide" Target="slide3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8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slide" Target="slide3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570750" y="60383"/>
            <a:ext cx="757325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SỞ GIÁO DỤC VÀ ĐÀO TẠO BÌNH THUẬN        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&amp;THPT LÊ LỢI 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378751"/>
            <a:ext cx="9144000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CẤU TẠO HẠT NHÂN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NĂNG LƯỢNG LIÊN KẾT CỦA HẠT NHÂN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87624" y="6074132"/>
            <a:ext cx="6336704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: NGUYỄN KIM PHỤNG 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6479" y="1268760"/>
            <a:ext cx="8817956" cy="24945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ÔN LUYỆN THI 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THPT QUỐC GIA 2020</a:t>
            </a:r>
          </a:p>
          <a:p>
            <a:pPr algn="ctr"/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MÔN : VẬT LÍ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5" descr="Description: F:\Hinh truong\LOGO 201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7693"/>
            <a:ext cx="1393194" cy="1396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97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3724" y="128206"/>
            <a:ext cx="4448388" cy="626157"/>
          </a:xfrm>
          <a:prstGeom prst="roundRect">
            <a:avLst/>
          </a:prstGeom>
          <a:solidFill>
            <a:srgbClr val="99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267727" y="116632"/>
            <a:ext cx="4592305" cy="6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vi-VN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 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 NHÂN :</a:t>
            </a:r>
          </a:p>
        </p:txBody>
      </p:sp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3249" y="836712"/>
            <a:ext cx="825320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hút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rất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mạnh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nuclôn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tương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mạnh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).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tĩnh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hấp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dẫn</a:t>
            </a:r>
            <a:endParaRPr lang="en-US" sz="32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khoảng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kích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thước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 (10</a:t>
            </a:r>
            <a:r>
              <a:rPr lang="en-US" sz="3200" baseline="30000" dirty="0">
                <a:latin typeface="Times New Roman" pitchFamily="18" charset="0"/>
                <a:ea typeface="Times New Roman"/>
                <a:cs typeface="Times New Roman" pitchFamily="18" charset="0"/>
              </a:rPr>
              <a:t>-15</a:t>
            </a:r>
            <a:r>
              <a:rPr lang="en-US" sz="3200" dirty="0">
                <a:latin typeface="Times New Roman" pitchFamily="18" charset="0"/>
                <a:ea typeface="Times New Roman"/>
                <a:cs typeface="Times New Roman" pitchFamily="18" charset="0"/>
              </a:rPr>
              <a:t>m)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0699" y="3934550"/>
            <a:ext cx="8571781" cy="1582682"/>
            <a:chOff x="320699" y="3934550"/>
            <a:chExt cx="8571781" cy="1582682"/>
          </a:xfrm>
        </p:grpSpPr>
        <p:grpSp>
          <p:nvGrpSpPr>
            <p:cNvPr id="7" name="Group 701"/>
            <p:cNvGrpSpPr>
              <a:grpSpLocks/>
            </p:cNvGrpSpPr>
            <p:nvPr/>
          </p:nvGrpSpPr>
          <p:grpSpPr bwMode="auto">
            <a:xfrm>
              <a:off x="320699" y="3934550"/>
              <a:ext cx="8571781" cy="1582682"/>
              <a:chOff x="96" y="552"/>
              <a:chExt cx="5637" cy="3588"/>
            </a:xfrm>
          </p:grpSpPr>
          <p:sp>
            <p:nvSpPr>
              <p:cNvPr id="8" name="Line 691"/>
              <p:cNvSpPr>
                <a:spLocks noChangeShapeType="1"/>
              </p:cNvSpPr>
              <p:nvPr/>
            </p:nvSpPr>
            <p:spPr bwMode="auto">
              <a:xfrm>
                <a:off x="108" y="576"/>
                <a:ext cx="56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700"/>
              <p:cNvGrpSpPr>
                <a:grpSpLocks/>
              </p:cNvGrpSpPr>
              <p:nvPr/>
            </p:nvGrpSpPr>
            <p:grpSpPr bwMode="auto">
              <a:xfrm>
                <a:off x="96" y="552"/>
                <a:ext cx="5637" cy="3588"/>
                <a:chOff x="96" y="552"/>
                <a:chExt cx="5637" cy="3588"/>
              </a:xfrm>
            </p:grpSpPr>
            <p:sp>
              <p:nvSpPr>
                <p:cNvPr id="10" name="Line 692"/>
                <p:cNvSpPr>
                  <a:spLocks noChangeShapeType="1"/>
                </p:cNvSpPr>
                <p:nvPr/>
              </p:nvSpPr>
              <p:spPr bwMode="auto">
                <a:xfrm flipV="1">
                  <a:off x="96" y="2328"/>
                  <a:ext cx="5637" cy="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" name="Line 695"/>
                <p:cNvSpPr>
                  <a:spLocks noChangeShapeType="1"/>
                </p:cNvSpPr>
                <p:nvPr/>
              </p:nvSpPr>
              <p:spPr bwMode="auto">
                <a:xfrm>
                  <a:off x="99" y="4113"/>
                  <a:ext cx="561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" name="Line 696"/>
                <p:cNvSpPr>
                  <a:spLocks noChangeShapeType="1"/>
                </p:cNvSpPr>
                <p:nvPr/>
              </p:nvSpPr>
              <p:spPr bwMode="auto">
                <a:xfrm>
                  <a:off x="5724" y="576"/>
                  <a:ext cx="0" cy="355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Line 697"/>
                <p:cNvSpPr>
                  <a:spLocks noChangeShapeType="1"/>
                </p:cNvSpPr>
                <p:nvPr/>
              </p:nvSpPr>
              <p:spPr bwMode="auto">
                <a:xfrm>
                  <a:off x="3759" y="552"/>
                  <a:ext cx="0" cy="355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Line 698"/>
                <p:cNvSpPr>
                  <a:spLocks noChangeShapeType="1"/>
                </p:cNvSpPr>
                <p:nvPr/>
              </p:nvSpPr>
              <p:spPr bwMode="auto">
                <a:xfrm>
                  <a:off x="1855" y="588"/>
                  <a:ext cx="0" cy="355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" name="Line 699"/>
                <p:cNvSpPr>
                  <a:spLocks noChangeShapeType="1"/>
                </p:cNvSpPr>
                <p:nvPr/>
              </p:nvSpPr>
              <p:spPr bwMode="auto">
                <a:xfrm>
                  <a:off x="96" y="555"/>
                  <a:ext cx="0" cy="355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6" name="Rectangle 15"/>
            <p:cNvSpPr/>
            <p:nvPr/>
          </p:nvSpPr>
          <p:spPr>
            <a:xfrm>
              <a:off x="683568" y="4068361"/>
              <a:ext cx="163161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Prôton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643"/>
            <p:cNvSpPr txBox="1">
              <a:spLocks noChangeArrowheads="1"/>
            </p:cNvSpPr>
            <p:nvPr/>
          </p:nvSpPr>
          <p:spPr bwMode="auto">
            <a:xfrm>
              <a:off x="3419872" y="4068361"/>
              <a:ext cx="208153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Nơtron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643"/>
            <p:cNvSpPr txBox="1">
              <a:spLocks noChangeArrowheads="1"/>
            </p:cNvSpPr>
            <p:nvPr/>
          </p:nvSpPr>
          <p:spPr bwMode="auto">
            <a:xfrm>
              <a:off x="6156176" y="3996353"/>
              <a:ext cx="100479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Heli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8738143"/>
                </p:ext>
              </p:extLst>
            </p:nvPr>
          </p:nvGraphicFramePr>
          <p:xfrm>
            <a:off x="7381379" y="3972669"/>
            <a:ext cx="935037" cy="752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09" name="Equation" r:id="rId3" imgW="291960" imgH="228600" progId="Equation.3">
                    <p:embed/>
                  </p:oleObj>
                </mc:Choice>
                <mc:Fallback>
                  <p:oleObj name="Equation" r:id="rId3" imgW="291960" imgH="22860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1379" y="3972669"/>
                          <a:ext cx="935037" cy="752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ctangle 547"/>
            <p:cNvSpPr>
              <a:spLocks noChangeArrowheads="1"/>
            </p:cNvSpPr>
            <p:nvPr/>
          </p:nvSpPr>
          <p:spPr bwMode="auto">
            <a:xfrm>
              <a:off x="701534" y="4860449"/>
              <a:ext cx="1871509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1,00728u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Rectangle 547"/>
            <p:cNvSpPr>
              <a:spLocks noChangeArrowheads="1"/>
            </p:cNvSpPr>
            <p:nvPr/>
          </p:nvSpPr>
          <p:spPr bwMode="auto">
            <a:xfrm>
              <a:off x="3263477" y="4860449"/>
              <a:ext cx="223792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1,00866u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547"/>
            <p:cNvSpPr>
              <a:spLocks noChangeArrowheads="1"/>
            </p:cNvSpPr>
            <p:nvPr/>
          </p:nvSpPr>
          <p:spPr bwMode="auto">
            <a:xfrm>
              <a:off x="6300192" y="4860449"/>
              <a:ext cx="197457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4,0015u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325261" y="5733256"/>
            <a:ext cx="20176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2m</a:t>
            </a:r>
            <a:r>
              <a:rPr kumimoji="0" lang="en-US" sz="32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+2m</a:t>
            </a:r>
            <a:r>
              <a:rPr kumimoji="0" lang="en-US" sz="32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253566" y="5733256"/>
            <a:ext cx="59524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2.1,00728 + 2.1,00866 = 4,03188u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6452313" y="6237312"/>
            <a:ext cx="16703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60232" y="5373216"/>
            <a:ext cx="12961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34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2810" y="1340768"/>
            <a:ext cx="8650591" cy="2948521"/>
            <a:chOff x="241889" y="1412776"/>
            <a:chExt cx="8650591" cy="2948521"/>
          </a:xfrm>
        </p:grpSpPr>
        <p:sp>
          <p:nvSpPr>
            <p:cNvPr id="66" name="Rectangle 2"/>
            <p:cNvSpPr txBox="1">
              <a:spLocks noChangeArrowheads="1"/>
            </p:cNvSpPr>
            <p:nvPr/>
          </p:nvSpPr>
          <p:spPr bwMode="white">
            <a:xfrm>
              <a:off x="241889" y="1412776"/>
              <a:ext cx="8650591" cy="6079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 kern="1200">
                  <a:solidFill>
                    <a:schemeClr val="bg1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5pPr>
              <a:lvl6pPr marL="457200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6pPr>
              <a:lvl7pPr marL="914400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7pPr>
              <a:lvl8pPr marL="1371600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8pPr>
              <a:lvl9pPr marL="1828800" algn="ctr" rtl="0" eaLnBrk="1" fontAlgn="base" hangingPunct="1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anose="020B0604030504040204" pitchFamily="34" charset="0"/>
                </a:defRPr>
              </a:lvl9pPr>
            </a:lstStyle>
            <a:p>
              <a:pPr algn="l" eaLnBrk="1" hangingPunct="1"/>
              <a:r>
                <a:rPr lang="en-US" altLang="en-US" b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III.NĂNG LƯỢNG LIÊN KẾT HẠT NHÂN  :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295096" y="3717032"/>
              <a:ext cx="7520860" cy="644265"/>
              <a:chOff x="203723" y="2348880"/>
              <a:chExt cx="7520860" cy="644265"/>
            </a:xfrm>
          </p:grpSpPr>
          <p:sp>
            <p:nvSpPr>
              <p:cNvPr id="8" name="Rectangle 22"/>
              <p:cNvSpPr>
                <a:spLocks noChangeArrowheads="1"/>
              </p:cNvSpPr>
              <p:nvPr/>
            </p:nvSpPr>
            <p:spPr bwMode="auto">
              <a:xfrm>
                <a:off x="203723" y="2348880"/>
                <a:ext cx="752086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2. </a:t>
                </a:r>
                <a:r>
                  <a:rPr kumimoji="0" lang="en-US" sz="3200" b="1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Năng</a:t>
                </a:r>
                <a:r>
                  <a:rPr kumimoji="0" lang="en-US" sz="3200" b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lượng</a:t>
                </a:r>
                <a:r>
                  <a:rPr kumimoji="0" lang="en-US" sz="3200" b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liên</a:t>
                </a:r>
                <a:r>
                  <a:rPr kumimoji="0" lang="en-US" sz="3200" b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200" b="1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kết</a:t>
                </a:r>
                <a:r>
                  <a:rPr kumimoji="0" lang="en-US" sz="3200" b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: </a:t>
                </a:r>
                <a:endParaRPr kumimoji="0" lang="en-US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graphicFrame>
            <p:nvGraphicFramePr>
              <p:cNvPr id="9" name="Object 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54197800"/>
                  </p:ext>
                </p:extLst>
              </p:nvPr>
            </p:nvGraphicFramePr>
            <p:xfrm>
              <a:off x="4532844" y="2348880"/>
              <a:ext cx="2035880" cy="6442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223" name="Equation" r:id="rId3" imgW="748975" imgH="241195" progId="Equation.3">
                      <p:embed/>
                    </p:oleObj>
                  </mc:Choice>
                  <mc:Fallback>
                    <p:oleObj name="Equation" r:id="rId3" imgW="748975" imgH="241195" progId="Equation.3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32844" y="2348880"/>
                            <a:ext cx="2035880" cy="644265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63603" y="4581128"/>
            <a:ext cx="8346968" cy="1213681"/>
            <a:chOff x="378860" y="3174650"/>
            <a:chExt cx="8346968" cy="1213681"/>
          </a:xfrm>
        </p:grpSpPr>
        <p:sp>
          <p:nvSpPr>
            <p:cNvPr id="32" name="Rectangle 31"/>
            <p:cNvSpPr/>
            <p:nvPr/>
          </p:nvSpPr>
          <p:spPr>
            <a:xfrm>
              <a:off x="378860" y="3311113"/>
              <a:ext cx="8346968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Vận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ạt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55,9206u .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liên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88059248"/>
                </p:ext>
              </p:extLst>
            </p:nvPr>
          </p:nvGraphicFramePr>
          <p:xfrm>
            <a:off x="4474470" y="3174650"/>
            <a:ext cx="904875" cy="720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24" name="Equation" r:id="rId5" imgW="317160" imgH="241200" progId="Equation.3">
                    <p:embed/>
                  </p:oleObj>
                </mc:Choice>
                <mc:Fallback>
                  <p:oleObj name="Equation" r:id="rId5" imgW="317160" imgH="241200" progId="Equation.3">
                    <p:embed/>
                    <p:pic>
                      <p:nvPicPr>
                        <p:cNvPr id="0" name="Object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4470" y="3174650"/>
                          <a:ext cx="904875" cy="720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809148"/>
              </p:ext>
            </p:extLst>
          </p:nvPr>
        </p:nvGraphicFramePr>
        <p:xfrm>
          <a:off x="1835696" y="6093296"/>
          <a:ext cx="33147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5" name="Equation" r:id="rId7" imgW="1218960" imgH="228600" progId="Equation.3">
                  <p:embed/>
                </p:oleObj>
              </mc:Choice>
              <mc:Fallback>
                <p:oleObj name="Equation" r:id="rId7" imgW="1218960" imgH="228600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6093296"/>
                        <a:ext cx="3314700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23528" y="2055659"/>
            <a:ext cx="8013616" cy="1364570"/>
            <a:chOff x="363603" y="2069619"/>
            <a:chExt cx="8013616" cy="1364570"/>
          </a:xfrm>
        </p:grpSpPr>
        <p:sp>
          <p:nvSpPr>
            <p:cNvPr id="34" name="Rectangle 22"/>
            <p:cNvSpPr>
              <a:spLocks noChangeArrowheads="1"/>
            </p:cNvSpPr>
            <p:nvPr/>
          </p:nvSpPr>
          <p:spPr bwMode="auto">
            <a:xfrm>
              <a:off x="539552" y="2124145"/>
              <a:ext cx="368520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Xét</a:t>
              </a:r>
              <a:r>
                <a:rPr kumimoji="0" lang="en-US" sz="320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u="none" strike="noStrike" cap="none" normalizeH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hạt</a:t>
              </a:r>
              <a:r>
                <a:rPr kumimoji="0" lang="en-US" sz="320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u="none" strike="noStrike" cap="none" normalizeH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nhân</a:t>
              </a:r>
              <a:r>
                <a:rPr kumimoji="0" lang="en-US" sz="320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</a:t>
              </a:r>
              <a:endPara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63603" y="2069619"/>
              <a:ext cx="8013616" cy="1364570"/>
              <a:chOff x="363603" y="2069619"/>
              <a:chExt cx="8013616" cy="136457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63603" y="2849414"/>
                <a:ext cx="801361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1.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latin typeface="Times New Roman" pitchFamily="18" charset="0"/>
                    <a:cs typeface="Times New Roman" pitchFamily="18" charset="0"/>
                  </a:rPr>
                  <a:t>hụt</a:t>
                </a:r>
                <a:r>
                  <a:rPr lang="en-US" sz="32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khối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 :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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m =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Zm</a:t>
                </a:r>
                <a:r>
                  <a:rPr lang="en-US" sz="3200" baseline="-25000" dirty="0" err="1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+ (A – Z)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aseline="-25000" dirty="0" err="1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3200" baseline="-25000" dirty="0" err="1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8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7060154"/>
                  </p:ext>
                </p:extLst>
              </p:nvPr>
            </p:nvGraphicFramePr>
            <p:xfrm>
              <a:off x="3059832" y="2069619"/>
              <a:ext cx="720725" cy="7477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226" r:id="rId9" imgW="241195" imgH="253890" progId="Equation.DSMT4">
                      <p:embed/>
                    </p:oleObj>
                  </mc:Choice>
                  <mc:Fallback>
                    <p:oleObj r:id="rId9" imgW="241195" imgH="253890" progId="Equation.DSMT4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59832" y="2069619"/>
                            <a:ext cx="720725" cy="74771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1" name="Rectangle 20"/>
          <p:cNvSpPr/>
          <p:nvPr/>
        </p:nvSpPr>
        <p:spPr>
          <a:xfrm>
            <a:off x="242810" y="116632"/>
            <a:ext cx="86693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32292" y="476672"/>
            <a:ext cx="8512450" cy="1526016"/>
            <a:chOff x="220358" y="1700808"/>
            <a:chExt cx="8512450" cy="1526016"/>
          </a:xfrm>
        </p:grpSpPr>
        <p:sp>
          <p:nvSpPr>
            <p:cNvPr id="2" name="Rectangle 1"/>
            <p:cNvSpPr/>
            <p:nvPr/>
          </p:nvSpPr>
          <p:spPr>
            <a:xfrm>
              <a:off x="220358" y="1700808"/>
              <a:ext cx="8512450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liên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riêng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: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liên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nuclôn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9018825"/>
                </p:ext>
              </p:extLst>
            </p:nvPr>
          </p:nvGraphicFramePr>
          <p:xfrm>
            <a:off x="4932040" y="2204864"/>
            <a:ext cx="1296144" cy="1021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59" name="Equation" r:id="rId3" imgW="495085" imgH="393529" progId="Equation.3">
                    <p:embed/>
                  </p:oleObj>
                </mc:Choice>
                <mc:Fallback>
                  <p:oleObj name="Equation" r:id="rId3" imgW="495085" imgH="393529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2040" y="2204864"/>
                          <a:ext cx="1296144" cy="102196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Rectangle 4"/>
          <p:cNvSpPr/>
          <p:nvPr/>
        </p:nvSpPr>
        <p:spPr>
          <a:xfrm>
            <a:off x="498310" y="2348879"/>
            <a:ext cx="825015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/>
              </a:rPr>
              <a:t>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8,8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MeV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50 &lt; A &lt; 95) </a:t>
            </a:r>
          </a:p>
        </p:txBody>
      </p:sp>
    </p:spTree>
    <p:extLst>
      <p:ext uri="{BB962C8B-B14F-4D97-AF65-F5344CB8AC3E}">
        <p14:creationId xmlns:p14="http://schemas.microsoft.com/office/powerpoint/2010/main" val="106541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331640" y="70369"/>
            <a:ext cx="6563167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225397" y="908720"/>
            <a:ext cx="845105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Câu 6</a:t>
            </a:r>
            <a:r>
              <a:rPr lang="nl-NL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298949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9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08359" y="1969625"/>
            <a:ext cx="6163842" cy="811303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nơtrôn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273224" y="2178646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08358" y="3232904"/>
            <a:ext cx="6235850" cy="75354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prôtôn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301719" y="335699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192306" y="4437112"/>
            <a:ext cx="6323910" cy="80115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83534" y="4581128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08359" y="5517232"/>
            <a:ext cx="6235850" cy="894639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94166" y="574201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27330" y="4509120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6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261649" y="332656"/>
            <a:ext cx="845105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   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408070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0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08358" y="1268760"/>
            <a:ext cx="8468097" cy="108012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273224" y="1602582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08357" y="2708920"/>
            <a:ext cx="8468097" cy="115212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+mj-lt"/>
                <a:cs typeface="Times New Roman" pitchFamily="18" charset="0"/>
              </a:rPr>
              <a:t>  </a:t>
            </a:r>
            <a:endParaRPr lang="en-US" sz="3200" dirty="0" smtClean="0">
              <a:latin typeface="+mj-lt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301719" y="307771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120298" y="4221088"/>
            <a:ext cx="8556156" cy="936104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83534" y="443711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08358" y="5517232"/>
            <a:ext cx="8468095" cy="100811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94166" y="580526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27330" y="2996952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8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123311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79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91304" y="2708920"/>
            <a:ext cx="2984552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9,0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/>
              <a:t>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351769" y="2780928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74806" y="4221088"/>
            <a:ext cx="3001050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9,0068u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345704" y="430185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241680" y="5157192"/>
            <a:ext cx="3034176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9,0020u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74806" y="522920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19500" y="6054683"/>
            <a:ext cx="3056356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en-US" sz="3200" dirty="0" smtClean="0"/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9,0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086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vi-VN" sz="3200" dirty="0" smtClean="0">
                <a:latin typeface="+mj-lt"/>
              </a:rPr>
              <a:t> </a:t>
            </a:r>
            <a:endParaRPr lang="en-US" sz="3200" dirty="0">
              <a:latin typeface="+mj-lt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74806" y="6109451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84933" y="2729434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43579" y="228600"/>
            <a:ext cx="8656842" cy="2308324"/>
            <a:chOff x="243579" y="228600"/>
            <a:chExt cx="8656842" cy="2308324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  </a:ext>
              </a:extLst>
            </p:cNvPr>
            <p:cNvSpPr/>
            <p:nvPr/>
          </p:nvSpPr>
          <p:spPr>
            <a:xfrm>
              <a:off x="243579" y="228600"/>
              <a:ext cx="8656842" cy="23083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8: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Hạt </a:t>
              </a:r>
              <a:r>
                <a:rPr lang="vi-VN" sz="3200" dirty="0">
                  <a:latin typeface="Times New Roman" pitchFamily="18" charset="0"/>
                  <a:cs typeface="Times New Roman" pitchFamily="18" charset="0"/>
                </a:rPr>
                <a:t>nhân  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có </a:t>
              </a:r>
              <a:r>
                <a:rPr lang="vi-VN" sz="3200" dirty="0">
                  <a:latin typeface="Times New Roman" pitchFamily="18" charset="0"/>
                  <a:cs typeface="Times New Roman" pitchFamily="18" charset="0"/>
                </a:rPr>
                <a:t>độ hụt khối là 0,0627u. Cho khối lượng của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pr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ô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ô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n </a:t>
              </a:r>
              <a:r>
                <a:rPr lang="vi-VN" sz="3200" dirty="0">
                  <a:latin typeface="Times New Roman" pitchFamily="18" charset="0"/>
                  <a:cs typeface="Times New Roman" pitchFamily="18" charset="0"/>
                </a:rPr>
                <a:t>và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ơ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tron </a:t>
              </a:r>
              <a:r>
                <a:rPr lang="vi-VN" sz="3200" dirty="0">
                  <a:latin typeface="Times New Roman" pitchFamily="18" charset="0"/>
                  <a:cs typeface="Times New Roman" pitchFamily="18" charset="0"/>
                </a:rPr>
                <a:t>lần lượt là 1,0073u và 1,0087u. Khối lượng của hạt nhân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29987806"/>
                </p:ext>
              </p:extLst>
            </p:nvPr>
          </p:nvGraphicFramePr>
          <p:xfrm>
            <a:off x="3275856" y="286365"/>
            <a:ext cx="857510" cy="739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80" r:id="rId5" imgW="279279" imgH="241195" progId="Equation.DSMT4">
                    <p:embed/>
                  </p:oleObj>
                </mc:Choice>
                <mc:Fallback>
                  <p:oleObj r:id="rId5" imgW="279279" imgH="241195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5856" y="286365"/>
                          <a:ext cx="857510" cy="73923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1702285"/>
                </p:ext>
              </p:extLst>
            </p:nvPr>
          </p:nvGraphicFramePr>
          <p:xfrm>
            <a:off x="7891214" y="1781402"/>
            <a:ext cx="857250" cy="738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81" r:id="rId7" imgW="279279" imgH="241195" progId="Equation.DSMT4">
                    <p:embed/>
                  </p:oleObj>
                </mc:Choice>
                <mc:Fallback>
                  <p:oleObj r:id="rId7" imgW="279279" imgH="241195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91214" y="1781402"/>
                          <a:ext cx="857250" cy="738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Rectangle 25"/>
          <p:cNvSpPr/>
          <p:nvPr/>
        </p:nvSpPr>
        <p:spPr>
          <a:xfrm>
            <a:off x="3564267" y="2556193"/>
            <a:ext cx="52562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Zm</a:t>
            </a:r>
            <a:r>
              <a:rPr lang="en-US" sz="3200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+ (A – Z)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71936" y="3501008"/>
            <a:ext cx="5876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0,0627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4.1,0073+5.1,0087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-25000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45704" y="908720"/>
            <a:ext cx="8042720" cy="1440160"/>
            <a:chOff x="345704" y="908720"/>
            <a:chExt cx="8042720" cy="144016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7092280" y="908720"/>
              <a:ext cx="129614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247682" y="2348880"/>
              <a:ext cx="129614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45704" y="2348880"/>
              <a:ext cx="129614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542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245194" y="188640"/>
            <a:ext cx="8656842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a-DK" sz="32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da-DK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da-DK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1140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47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75869" y="1401073"/>
            <a:ext cx="8642895" cy="136815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de-DE" sz="3200" dirty="0" smtClean="0"/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prôtôn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de-DE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331379" y="1890505"/>
            <a:ext cx="89011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37728" y="2965326"/>
            <a:ext cx="8656842" cy="115212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294428" y="329374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237728" y="4365104"/>
            <a:ext cx="8607608" cy="1051653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305668" y="465313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52003" y="5589240"/>
            <a:ext cx="8650033" cy="1070281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344666" y="580969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52398" y="5764937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7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3724" y="128206"/>
            <a:ext cx="5016348" cy="626157"/>
          </a:xfrm>
          <a:prstGeom prst="roundRect">
            <a:avLst/>
          </a:prstGeom>
          <a:solidFill>
            <a:srgbClr val="99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267728" y="150373"/>
            <a:ext cx="4952344" cy="6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CẤU TẠO HẠT NHÂN :</a:t>
            </a:r>
          </a:p>
        </p:txBody>
      </p:sp>
      <p:sp>
        <p:nvSpPr>
          <p:cNvPr id="2" name="Rectangle 1"/>
          <p:cNvSpPr/>
          <p:nvPr/>
        </p:nvSpPr>
        <p:spPr>
          <a:xfrm>
            <a:off x="191618" y="1660153"/>
            <a:ext cx="8760764" cy="400109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nuclôn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+ Prôtôn (p), điện tích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(+ e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Nơtron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(n), không mang điện.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Số prôtôn trong hạt nhân bằng Z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Tổng số nuclôn trong hạt nhân kí hiệu A (số khối).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– 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47628" y="5723763"/>
            <a:ext cx="5582017" cy="747775"/>
            <a:chOff x="247628" y="5723763"/>
            <a:chExt cx="5582017" cy="747775"/>
          </a:xfrm>
        </p:grpSpPr>
        <p:sp>
          <p:nvSpPr>
            <p:cNvPr id="18" name="Rectangle 17"/>
            <p:cNvSpPr/>
            <p:nvPr/>
          </p:nvSpPr>
          <p:spPr>
            <a:xfrm>
              <a:off x="247628" y="5805264"/>
              <a:ext cx="5582017" cy="5847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nl-NL" sz="3200" b="1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nl-NL" sz="3200" b="1" dirty="0" smtClean="0">
                  <a:latin typeface="Times New Roman" pitchFamily="18" charset="0"/>
                  <a:cs typeface="Times New Roman" pitchFamily="18" charset="0"/>
                </a:rPr>
                <a:t>. Kí hiệu hạt nhân  :</a:t>
              </a:r>
              <a:endParaRPr lang="nl-NL" sz="32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6840875"/>
                </p:ext>
              </p:extLst>
            </p:nvPr>
          </p:nvGraphicFramePr>
          <p:xfrm>
            <a:off x="4211960" y="5723763"/>
            <a:ext cx="720080" cy="747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9" r:id="rId3" imgW="241195" imgH="253890" progId="Equation.DSMT4">
                    <p:embed/>
                  </p:oleObj>
                </mc:Choice>
                <mc:Fallback>
                  <p:oleObj r:id="rId3" imgW="241195" imgH="253890" progId="Equation.DSMT4">
                    <p:embed/>
                    <p:pic>
                      <p:nvPicPr>
                        <p:cNvPr id="0" name="Object 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1960" y="5723763"/>
                          <a:ext cx="720080" cy="7477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1" name="Picture 5" descr="https://tudienhoahoc.com/wp-content/uploads/2019/09/nguyen-tu-la-g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128206"/>
            <a:ext cx="3744415" cy="2340383"/>
          </a:xfrm>
          <a:prstGeom prst="rect">
            <a:avLst/>
          </a:prstGeom>
          <a:noFill/>
          <a:ln w="28575">
            <a:solidFill>
              <a:srgbClr val="FF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179512" y="938362"/>
            <a:ext cx="4954199" cy="627141"/>
            <a:chOff x="179512" y="938362"/>
            <a:chExt cx="4954199" cy="6271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5726972"/>
                </p:ext>
              </p:extLst>
            </p:nvPr>
          </p:nvGraphicFramePr>
          <p:xfrm>
            <a:off x="4179887" y="938362"/>
            <a:ext cx="953824" cy="546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40" name="Equation" r:id="rId6" imgW="317160" imgH="177480" progId="Equation.3">
                    <p:embed/>
                  </p:oleObj>
                </mc:Choice>
                <mc:Fallback>
                  <p:oleObj name="Equation" r:id="rId6" imgW="317160" imgH="1774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9887" y="938362"/>
                          <a:ext cx="953824" cy="546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3"/>
            <p:cNvSpPr/>
            <p:nvPr/>
          </p:nvSpPr>
          <p:spPr>
            <a:xfrm>
              <a:off x="179512" y="980728"/>
              <a:ext cx="418255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3200" b="1" dirty="0"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fr-FR" sz="3200" b="1" dirty="0" err="1"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fr-FR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fr-FR" sz="3200" b="1" dirty="0" err="1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fr-FR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fr-FR" sz="3200" b="1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fr-FR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fr-FR" sz="3200" b="1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fr-FR" sz="3200" b="1" dirty="0">
                  <a:latin typeface="Times New Roman" pitchFamily="18" charset="0"/>
                  <a:cs typeface="Times New Roman" pitchFamily="18" charset="0"/>
                </a:rPr>
                <a:t> 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910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04799" y="304800"/>
            <a:ext cx="8443663" cy="3484240"/>
            <a:chOff x="304799" y="304800"/>
            <a:chExt cx="8443663" cy="3484240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49453572"/>
                </p:ext>
              </p:extLst>
            </p:nvPr>
          </p:nvGraphicFramePr>
          <p:xfrm>
            <a:off x="706198" y="1268760"/>
            <a:ext cx="812522" cy="8450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87" r:id="rId3" imgW="228501" imgH="253890" progId="Equation.DSMT4">
                    <p:embed/>
                  </p:oleObj>
                </mc:Choice>
                <mc:Fallback>
                  <p:oleObj r:id="rId3" imgW="228501" imgH="25389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198" y="1268760"/>
                          <a:ext cx="812522" cy="84502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6156315"/>
                </p:ext>
              </p:extLst>
            </p:nvPr>
          </p:nvGraphicFramePr>
          <p:xfrm>
            <a:off x="611560" y="2060848"/>
            <a:ext cx="919075" cy="919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88" r:id="rId5" imgW="241195" imgH="253890" progId="Equation.DSMT4">
                    <p:embed/>
                  </p:oleObj>
                </mc:Choice>
                <mc:Fallback>
                  <p:oleObj r:id="rId5" imgW="241195" imgH="25389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560" y="2060848"/>
                          <a:ext cx="919075" cy="9190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039172"/>
                </p:ext>
              </p:extLst>
            </p:nvPr>
          </p:nvGraphicFramePr>
          <p:xfrm>
            <a:off x="477621" y="2915708"/>
            <a:ext cx="1142051" cy="873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89" r:id="rId7" imgW="317225" imgH="253780" progId="Equation.DSMT4">
                    <p:embed/>
                  </p:oleObj>
                </mc:Choice>
                <mc:Fallback>
                  <p:oleObj r:id="rId7" imgW="317225" imgH="2537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621" y="2915708"/>
                          <a:ext cx="1142051" cy="87333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304799" y="304800"/>
              <a:ext cx="8443663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u="sng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Ví</a:t>
              </a:r>
              <a:r>
                <a:rPr kumimoji="0" lang="en-US" sz="3200" b="1" u="sng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u="sng" strike="noStrike" cap="none" normalizeH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dụ</a:t>
              </a:r>
              <a:r>
                <a:rPr kumimoji="0" lang="en-US" sz="3200" b="1" u="sng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:</a:t>
              </a:r>
              <a:r>
                <a:rPr kumimoji="0" lang="en-US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ác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định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số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pr</a:t>
              </a:r>
              <a:r>
                <a:rPr kumimoji="0" lang="vi-VN" sz="3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ô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tôn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và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nơtron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của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các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hạt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nhân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587475" y="1412776"/>
            <a:ext cx="40646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1" hangingPunct="1"/>
            <a:r>
              <a:rPr kumimoji="0" lang="en-US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r>
              <a:rPr kumimoji="0" lang="en-US" sz="32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</a:t>
            </a: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nơtron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592141" y="2204864"/>
            <a:ext cx="40646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1" hangingPunct="1"/>
            <a:r>
              <a:rPr kumimoji="0" lang="en-US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</a:t>
            </a: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vi-VN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nơtron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619672" y="2996952"/>
            <a:ext cx="45687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1" hangingPunct="1"/>
            <a:r>
              <a:rPr kumimoji="0" lang="en-US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r>
              <a:rPr lang="vi-VN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</a:t>
            </a:r>
            <a:r>
              <a:rPr lang="vi-VN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37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nơtron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378904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prôtôn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0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" name="Rectangle 4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4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6" name="Rectangle 4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8" name="Rectangle 47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0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76782" y="4869160"/>
            <a:ext cx="8471681" cy="1440160"/>
            <a:chOff x="276782" y="4869160"/>
            <a:chExt cx="8471681" cy="1440160"/>
          </a:xfrm>
        </p:grpSpPr>
        <p:sp>
          <p:nvSpPr>
            <p:cNvPr id="67" name="Rectangle 66"/>
            <p:cNvSpPr/>
            <p:nvPr/>
          </p:nvSpPr>
          <p:spPr>
            <a:xfrm>
              <a:off x="276782" y="5013176"/>
              <a:ext cx="8471681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Ví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dụ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200" dirty="0" smtClean="0">
                  <a:latin typeface="Times New Roman"/>
                  <a:ea typeface="Times New Roman"/>
                </a:rPr>
                <a:t>(</a:t>
              </a:r>
              <a:r>
                <a:rPr lang="en-US" sz="3200" dirty="0" err="1" smtClean="0">
                  <a:latin typeface="Times New Roman"/>
                  <a:ea typeface="Times New Roman"/>
                </a:rPr>
                <a:t>pr</a:t>
              </a:r>
              <a:r>
                <a:rPr lang="vi-VN" sz="3200" dirty="0">
                  <a:latin typeface="Times New Roman"/>
                  <a:ea typeface="Times New Roman"/>
                </a:rPr>
                <a:t>ô</a:t>
              </a:r>
              <a:r>
                <a:rPr lang="en-US" sz="3200" dirty="0" smtClean="0">
                  <a:latin typeface="Times New Roman"/>
                  <a:ea typeface="Times New Roman"/>
                </a:rPr>
                <a:t>ton)</a:t>
              </a:r>
              <a:r>
                <a:rPr lang="vi-VN" sz="3200" dirty="0" smtClean="0">
                  <a:latin typeface="Times New Roman"/>
                  <a:ea typeface="Times New Roman"/>
                </a:rPr>
                <a:t> </a:t>
              </a:r>
              <a:r>
                <a:rPr lang="en-US" sz="3200" dirty="0" smtClean="0">
                  <a:latin typeface="Times New Roman"/>
                  <a:ea typeface="Times New Roman"/>
                </a:rPr>
                <a:t>;</a:t>
              </a:r>
              <a:r>
                <a:rPr lang="vi-VN" sz="3200" dirty="0" smtClean="0">
                  <a:latin typeface="Times New Roman"/>
                  <a:ea typeface="Times New Roman"/>
                </a:rPr>
                <a:t>        hay         (đơteri) ; </a:t>
              </a:r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vi-VN" sz="3200" dirty="0">
                  <a:latin typeface="Times New Roman"/>
                  <a:ea typeface="Times New Roman"/>
                </a:rPr>
                <a:t> </a:t>
              </a:r>
              <a:r>
                <a:rPr lang="vi-VN" sz="3200" dirty="0" smtClean="0">
                  <a:latin typeface="Times New Roman"/>
                  <a:ea typeface="Times New Roman"/>
                </a:rPr>
                <a:t>      hay       (triti)</a:t>
              </a:r>
              <a:r>
                <a:rPr lang="en-US" sz="3200" spc="-30" dirty="0" smtClean="0">
                  <a:latin typeface="Times New Roman"/>
                  <a:ea typeface="Times New Roman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1" name="Object 8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00939637"/>
                </p:ext>
              </p:extLst>
            </p:nvPr>
          </p:nvGraphicFramePr>
          <p:xfrm>
            <a:off x="1619672" y="4931122"/>
            <a:ext cx="720080" cy="748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0" r:id="rId9" imgW="228501" imgH="253890" progId="Equation.DSMT4">
                    <p:embed/>
                  </p:oleObj>
                </mc:Choice>
                <mc:Fallback>
                  <p:oleObj r:id="rId9" imgW="228501" imgH="253890" progId="Equation.DSMT4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9672" y="4931122"/>
                          <a:ext cx="720080" cy="74888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8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74753758"/>
                </p:ext>
              </p:extLst>
            </p:nvPr>
          </p:nvGraphicFramePr>
          <p:xfrm>
            <a:off x="3946321" y="4915370"/>
            <a:ext cx="750370" cy="780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1" r:id="rId11" imgW="228501" imgH="253890" progId="Equation.DSMT4">
                    <p:embed/>
                  </p:oleObj>
                </mc:Choice>
                <mc:Fallback>
                  <p:oleObj r:id="rId11" imgW="228501" imgH="253890" progId="Equation.DSMT4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6321" y="4915370"/>
                          <a:ext cx="750370" cy="78038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7" name="Object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63722135"/>
                </p:ext>
              </p:extLst>
            </p:nvPr>
          </p:nvGraphicFramePr>
          <p:xfrm>
            <a:off x="5436096" y="4869160"/>
            <a:ext cx="720080" cy="8140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2" r:id="rId13" imgW="215713" imgH="253780" progId="Equation.DSMT4">
                    <p:embed/>
                  </p:oleObj>
                </mc:Choice>
                <mc:Fallback>
                  <p:oleObj r:id="rId13" imgW="215713" imgH="253780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6096" y="4869160"/>
                          <a:ext cx="720080" cy="8140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9" name="Object 8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8169373"/>
                </p:ext>
              </p:extLst>
            </p:nvPr>
          </p:nvGraphicFramePr>
          <p:xfrm>
            <a:off x="304800" y="5540961"/>
            <a:ext cx="738808" cy="768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3" r:id="rId15" imgW="228501" imgH="253890" progId="Equation.DSMT4">
                    <p:embed/>
                  </p:oleObj>
                </mc:Choice>
                <mc:Fallback>
                  <p:oleObj r:id="rId15" imgW="228501" imgH="25389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" y="5540961"/>
                          <a:ext cx="738808" cy="76835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" name="Object 9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8963972"/>
                </p:ext>
              </p:extLst>
            </p:nvPr>
          </p:nvGraphicFramePr>
          <p:xfrm>
            <a:off x="1835696" y="5589240"/>
            <a:ext cx="504056" cy="655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4" r:id="rId17" imgW="190417" imgH="253890" progId="Equation.DSMT4">
                    <p:embed/>
                  </p:oleObj>
                </mc:Choice>
                <mc:Fallback>
                  <p:oleObj r:id="rId17" imgW="190417" imgH="253890" progId="Equation.DSMT4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5696" y="5589240"/>
                          <a:ext cx="504056" cy="65527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40469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3724" y="128206"/>
            <a:ext cx="6024460" cy="626157"/>
          </a:xfrm>
          <a:prstGeom prst="roundRect">
            <a:avLst/>
          </a:prstGeom>
          <a:solidFill>
            <a:srgbClr val="99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267727" y="116632"/>
            <a:ext cx="6104473" cy="6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vi-VN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LƯỢNG</a:t>
            </a:r>
            <a:r>
              <a:rPr lang="en-US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HẠT NHÂN :</a:t>
            </a:r>
          </a:p>
        </p:txBody>
      </p:sp>
      <p:sp>
        <p:nvSpPr>
          <p:cNvPr id="1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03724" y="836712"/>
            <a:ext cx="8632091" cy="2031325"/>
            <a:chOff x="76641" y="-819472"/>
            <a:chExt cx="8632091" cy="2031325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7017957"/>
                </p:ext>
              </p:extLst>
            </p:nvPr>
          </p:nvGraphicFramePr>
          <p:xfrm>
            <a:off x="1114325" y="-200909"/>
            <a:ext cx="471488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76" name="Equation" r:id="rId3" imgW="203040" imgH="393480" progId="Equation.3">
                    <p:embed/>
                  </p:oleObj>
                </mc:Choice>
                <mc:Fallback>
                  <p:oleObj name="Equation" r:id="rId3" imgW="20304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4325" y="-200909"/>
                          <a:ext cx="471488" cy="938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76641" y="-819472"/>
              <a:ext cx="8632091" cy="2031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1.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Đơn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vị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khối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lượng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hạt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nhân</a:t>
              </a:r>
              <a:r>
                <a:rPr kumimoji="0" lang="vi-V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: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là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u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ts val="180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1u </a:t>
              </a:r>
              <a:r>
                <a:rPr kumimoji="0" lang="vi-V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= </a:t>
              </a:r>
              <a:r>
                <a:rPr kumimoji="0" lang="vi-V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khối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lượng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nguyên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tử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của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đồng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vị</a:t>
              </a:r>
              <a:endParaRPr kumimoji="0" lang="vi-V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lvl="0" algn="just">
                <a:spcBef>
                  <a:spcPts val="600"/>
                </a:spcBef>
                <a:spcAft>
                  <a:spcPts val="1200"/>
                </a:spcAft>
              </a:pPr>
              <a:r>
                <a:rPr lang="en-US" sz="3200" dirty="0"/>
                <a:t> </a:t>
              </a:r>
              <a:r>
                <a:rPr lang="vi-VN" sz="3200" dirty="0"/>
                <a:t> </a:t>
              </a:r>
              <a:r>
                <a:rPr lang="vi-VN" sz="3200" dirty="0" smtClean="0"/>
                <a:t>              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1u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1,</a:t>
              </a:r>
              <a:r>
                <a:rPr lang="vi-VN" sz="3200" dirty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6055.10</a:t>
              </a:r>
              <a:r>
                <a:rPr lang="en-US" sz="3200" baseline="30000" dirty="0" smtClean="0">
                  <a:latin typeface="Times New Roman" pitchFamily="18" charset="0"/>
                  <a:cs typeface="Times New Roman" pitchFamily="18" charset="0"/>
                </a:rPr>
                <a:t>-27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kg</a:t>
              </a:r>
              <a:endPara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00236383"/>
                </p:ext>
              </p:extLst>
            </p:nvPr>
          </p:nvGraphicFramePr>
          <p:xfrm>
            <a:off x="7451029" y="-109733"/>
            <a:ext cx="800897" cy="8008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77" r:id="rId5" imgW="241195" imgH="253890" progId="Equation.DSMT4">
                    <p:embed/>
                  </p:oleObj>
                </mc:Choice>
                <mc:Fallback>
                  <p:oleObj r:id="rId5" imgW="241195" imgH="25389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51029" y="-109733"/>
                          <a:ext cx="800897" cy="80089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364850" y="2808037"/>
            <a:ext cx="6655421" cy="620963"/>
            <a:chOff x="364850" y="2808037"/>
            <a:chExt cx="6655421" cy="620963"/>
          </a:xfrm>
        </p:grpSpPr>
        <p:sp>
          <p:nvSpPr>
            <p:cNvPr id="18" name="Rectangle 17"/>
            <p:cNvSpPr/>
            <p:nvPr/>
          </p:nvSpPr>
          <p:spPr>
            <a:xfrm>
              <a:off x="364850" y="2844225"/>
              <a:ext cx="665542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nl-NL" sz="3200" b="1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vi-VN" sz="3200" b="1" dirty="0" smtClean="0">
                  <a:latin typeface="Times New Roman" pitchFamily="18" charset="0"/>
                  <a:cs typeface="Times New Roman" pitchFamily="18" charset="0"/>
                </a:rPr>
                <a:t>Hệ thức Anh-xtanh </a:t>
              </a:r>
              <a:r>
                <a:rPr lang="nl-NL" sz="32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nl-NL" sz="32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1378380"/>
                </p:ext>
              </p:extLst>
            </p:nvPr>
          </p:nvGraphicFramePr>
          <p:xfrm>
            <a:off x="4572000" y="2808037"/>
            <a:ext cx="1440160" cy="5489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78" name="Equation" r:id="rId7" imgW="545760" imgH="203040" progId="Equation.3">
                    <p:embed/>
                  </p:oleObj>
                </mc:Choice>
                <mc:Fallback>
                  <p:oleObj name="Equation" r:id="rId7" imgW="545760" imgH="20304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2808037"/>
                          <a:ext cx="1440160" cy="5489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575285"/>
              </p:ext>
            </p:extLst>
          </p:nvPr>
        </p:nvGraphicFramePr>
        <p:xfrm>
          <a:off x="602357" y="5846167"/>
          <a:ext cx="1593379" cy="60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9" name="Equation" r:id="rId9" imgW="545760" imgH="203040" progId="Equation.3">
                  <p:embed/>
                </p:oleObj>
              </mc:Choice>
              <mc:Fallback>
                <p:oleObj name="Equation" r:id="rId9" imgW="54576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57" y="5846167"/>
                        <a:ext cx="1593379" cy="6071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67728" y="3503910"/>
            <a:ext cx="8768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1u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= 931,5MeV/c</a:t>
            </a:r>
            <a:r>
              <a:rPr lang="pt-B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MeV/c</a:t>
            </a:r>
            <a:r>
              <a:rPr lang="pt-BR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coi là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đơn vị khối lượng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4850" y="4656038"/>
            <a:ext cx="84709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í dụ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Hạt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prôt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có khối lượng 1,00728u ;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năng lượng nghỉ của hạt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12160" y="5940569"/>
            <a:ext cx="2696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938,28 MeV</a:t>
            </a:r>
            <a:endParaRPr lang="en-US" sz="32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489354"/>
              </p:ext>
            </p:extLst>
          </p:nvPr>
        </p:nvGraphicFramePr>
        <p:xfrm>
          <a:off x="2317870" y="5721214"/>
          <a:ext cx="3766298" cy="1020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80" name="Equation" r:id="rId11" imgW="1485720" imgH="393480" progId="Equation.3">
                  <p:embed/>
                </p:oleObj>
              </mc:Choice>
              <mc:Fallback>
                <p:oleObj name="Equation" r:id="rId11" imgW="148572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70" y="5721214"/>
                        <a:ext cx="3766298" cy="1020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04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434432" y="101348"/>
            <a:ext cx="6275135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121699" y="908720"/>
            <a:ext cx="8842789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462116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8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192306" y="2361988"/>
            <a:ext cx="3463398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nuclôn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225397" y="2435273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08359" y="3436375"/>
            <a:ext cx="3468700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nơtron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301719" y="349114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192306" y="4633431"/>
            <a:ext cx="3474216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83534" y="468820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08359" y="5807034"/>
            <a:ext cx="3475774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prôtôn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94166" y="586180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27330" y="5807034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5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403648" y="70369"/>
            <a:ext cx="6419151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560858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1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395536" y="2752155"/>
            <a:ext cx="5296822" cy="748853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92prôtôn và 235nơtron.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489248" y="2826718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352373" y="3760266"/>
            <a:ext cx="5371755" cy="748854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235prôtôn và 92nơtron.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417240" y="386980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336320" y="4912394"/>
            <a:ext cx="5387808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/>
              <a:t> 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92prôtôn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143nơtron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417240" y="494992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352374" y="5807034"/>
            <a:ext cx="5371754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143prôtôn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92nơtron.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417240" y="586180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543372" y="4905167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25397" y="836712"/>
            <a:ext cx="7042589" cy="830997"/>
            <a:chOff x="225397" y="836712"/>
            <a:chExt cx="7042589" cy="830997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  </a:ext>
              </a:extLst>
            </p:cNvPr>
            <p:cNvSpPr/>
            <p:nvPr/>
          </p:nvSpPr>
          <p:spPr>
            <a:xfrm>
              <a:off x="225397" y="836712"/>
              <a:ext cx="7042589" cy="83099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spcBef>
                  <a:spcPts val="1200"/>
                </a:spcBef>
                <a:spcAft>
                  <a:spcPts val="1200"/>
                </a:spcAft>
              </a:pP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tử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           có</a:t>
              </a: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5898525"/>
                </p:ext>
              </p:extLst>
            </p:nvPr>
          </p:nvGraphicFramePr>
          <p:xfrm>
            <a:off x="5076056" y="953724"/>
            <a:ext cx="864097" cy="6750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002" name="Equation" r:id="rId6" imgW="304668" imgH="241195" progId="Equation.3">
                    <p:embed/>
                  </p:oleObj>
                </mc:Choice>
                <mc:Fallback>
                  <p:oleObj name="Equation" r:id="rId6" imgW="304668" imgH="241195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76056" y="953724"/>
                          <a:ext cx="864097" cy="67507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Rectangle 22"/>
          <p:cNvSpPr/>
          <p:nvPr/>
        </p:nvSpPr>
        <p:spPr>
          <a:xfrm>
            <a:off x="247949" y="1916832"/>
            <a:ext cx="32063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prôtôn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: Z = 92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4283968" y="1919758"/>
            <a:ext cx="40154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: A - Z = 143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058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537225" y="70369"/>
            <a:ext cx="4906983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67040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85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08359" y="2636912"/>
            <a:ext cx="3064573" cy="85897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287966" y="2826718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184778" y="3717032"/>
            <a:ext cx="3139506" cy="86409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281817" y="3861048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208359" y="4725144"/>
            <a:ext cx="3155559" cy="936104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/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73224" y="494992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168369" y="5846645"/>
            <a:ext cx="3139506" cy="86409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81817" y="604546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06388" y="2773749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</a:ext>
            </a:extLst>
          </p:cNvPr>
          <p:cNvSpPr/>
          <p:nvPr/>
        </p:nvSpPr>
        <p:spPr>
          <a:xfrm>
            <a:off x="225397" y="908720"/>
            <a:ext cx="8595075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s-E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prôt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vi-VN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s-E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s-E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s-E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s-E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537225" y="2706360"/>
            <a:ext cx="951591" cy="3937790"/>
            <a:chOff x="1537225" y="2706360"/>
            <a:chExt cx="951591" cy="393779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4607782"/>
                </p:ext>
              </p:extLst>
            </p:nvPr>
          </p:nvGraphicFramePr>
          <p:xfrm>
            <a:off x="1553245" y="5913236"/>
            <a:ext cx="935571" cy="7309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86" name="Equation" r:id="rId6" imgW="317500" imgH="241300" progId="Equation.3">
                    <p:embed/>
                  </p:oleObj>
                </mc:Choice>
                <mc:Fallback>
                  <p:oleObj name="Equation" r:id="rId6" imgW="317500" imgH="241300" progId="Equation.3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53245" y="5913236"/>
                          <a:ext cx="935571" cy="73091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8359666"/>
                </p:ext>
              </p:extLst>
            </p:nvPr>
          </p:nvGraphicFramePr>
          <p:xfrm>
            <a:off x="1537225" y="3789040"/>
            <a:ext cx="936105" cy="7313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87" name="Equation" r:id="rId8" imgW="317500" imgH="241300" progId="Equation.3">
                    <p:embed/>
                  </p:oleObj>
                </mc:Choice>
                <mc:Fallback>
                  <p:oleObj name="Equation" r:id="rId8" imgW="317500" imgH="2413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7225" y="3789040"/>
                          <a:ext cx="936105" cy="73133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109102"/>
                </p:ext>
              </p:extLst>
            </p:nvPr>
          </p:nvGraphicFramePr>
          <p:xfrm>
            <a:off x="1547664" y="4869160"/>
            <a:ext cx="864096" cy="6750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88" name="Equation" r:id="rId10" imgW="317500" imgH="241300" progId="Equation.3">
                    <p:embed/>
                  </p:oleObj>
                </mc:Choice>
                <mc:Fallback>
                  <p:oleObj name="Equation" r:id="rId10" imgW="317500" imgH="2413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7664" y="4869160"/>
                          <a:ext cx="864096" cy="67507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5498915"/>
                </p:ext>
              </p:extLst>
            </p:nvPr>
          </p:nvGraphicFramePr>
          <p:xfrm>
            <a:off x="1547664" y="2706360"/>
            <a:ext cx="921703" cy="7200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89" name="Equation" r:id="rId12" imgW="317500" imgH="241300" progId="Equation.3">
                    <p:embed/>
                  </p:oleObj>
                </mc:Choice>
                <mc:Fallback>
                  <p:oleObj name="Equation" r:id="rId12" imgW="317500" imgH="24130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7664" y="2706360"/>
                          <a:ext cx="921703" cy="72008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30" name="Straight Connector 29"/>
          <p:cNvCxnSpPr/>
          <p:nvPr/>
        </p:nvCxnSpPr>
        <p:spPr>
          <a:xfrm>
            <a:off x="6790103" y="1455976"/>
            <a:ext cx="154045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24697" y="1916832"/>
            <a:ext cx="16201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083840" y="2986402"/>
            <a:ext cx="12811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Z = 26</a:t>
            </a:r>
            <a:endParaRPr lang="en-US" sz="3200" dirty="0"/>
          </a:p>
        </p:txBody>
      </p:sp>
      <p:sp>
        <p:nvSpPr>
          <p:cNvPr id="38" name="Rectangle 37"/>
          <p:cNvSpPr/>
          <p:nvPr/>
        </p:nvSpPr>
        <p:spPr>
          <a:xfrm>
            <a:off x="4094112" y="3789040"/>
            <a:ext cx="34662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A = 26 + 30 = 56</a:t>
            </a:r>
            <a:endParaRPr lang="en-US" sz="32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844415"/>
              </p:ext>
            </p:extLst>
          </p:nvPr>
        </p:nvGraphicFramePr>
        <p:xfrm>
          <a:off x="4211637" y="4509120"/>
          <a:ext cx="720725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90" r:id="rId14" imgW="241195" imgH="253890" progId="Equation.DSMT4">
                  <p:embed/>
                </p:oleObj>
              </mc:Choice>
              <mc:Fallback>
                <p:oleObj r:id="rId14" imgW="241195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7" y="4509120"/>
                        <a:ext cx="720725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959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  <p:bldP spid="26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537225" y="70369"/>
            <a:ext cx="4906983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580904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7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41098" y="2717913"/>
            <a:ext cx="3064573" cy="658621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345232" y="2818090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166165" y="3861048"/>
            <a:ext cx="3139506" cy="64807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301719" y="393305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152400" y="4840992"/>
            <a:ext cx="3155559" cy="68501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/>
              <a:t>       </a:t>
            </a:r>
            <a:r>
              <a:rPr lang="vi-VN" sz="3200" dirty="0" smtClean="0">
                <a:latin typeface="+mj-lt"/>
              </a:rPr>
              <a:t>22</a:t>
            </a:r>
            <a:r>
              <a:rPr lang="en-US" sz="3200" dirty="0" smtClean="0">
                <a:latin typeface="+mj-lt"/>
              </a:rPr>
              <a:t>.</a:t>
            </a:r>
            <a:r>
              <a:rPr lang="en-US" sz="3200" b="1" dirty="0" smtClean="0"/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83534" y="4949924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08359" y="5861802"/>
            <a:ext cx="3139506" cy="66354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/>
              <a:t>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94166" y="595803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467544" y="3861048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7"/>
          <p:cNvSpPr>
            <a:spLocks noChangeArrowheads="1"/>
          </p:cNvSpPr>
          <p:nvPr/>
        </p:nvSpPr>
        <p:spPr bwMode="auto">
          <a:xfrm>
            <a:off x="15240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637524"/>
              </p:ext>
            </p:extLst>
          </p:nvPr>
        </p:nvGraphicFramePr>
        <p:xfrm>
          <a:off x="3566059" y="4118679"/>
          <a:ext cx="84931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8" name="Equation" r:id="rId6" imgW="291960" imgH="241200" progId="Equation.3">
                  <p:embed/>
                </p:oleObj>
              </mc:Choice>
              <mc:Fallback>
                <p:oleObj name="Equation" r:id="rId6" imgW="29196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059" y="4118679"/>
                        <a:ext cx="849313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944671"/>
              </p:ext>
            </p:extLst>
          </p:nvPr>
        </p:nvGraphicFramePr>
        <p:xfrm>
          <a:off x="3607811" y="3154019"/>
          <a:ext cx="103346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9" name="Equation" r:id="rId8" imgW="355320" imgH="241200" progId="Equation.3">
                  <p:embed/>
                </p:oleObj>
              </mc:Choice>
              <mc:Fallback>
                <p:oleObj name="Equation" r:id="rId8" imgW="35532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7811" y="3154019"/>
                        <a:ext cx="1033462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4684681" y="3204265"/>
            <a:ext cx="38102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: A - Z = 14</a:t>
            </a:r>
            <a:endParaRPr lang="en-US" sz="3200" dirty="0"/>
          </a:p>
        </p:txBody>
      </p:sp>
      <p:sp>
        <p:nvSpPr>
          <p:cNvPr id="30" name="Rectangle 29"/>
          <p:cNvSpPr/>
          <p:nvPr/>
        </p:nvSpPr>
        <p:spPr>
          <a:xfrm>
            <a:off x="4459464" y="4181032"/>
            <a:ext cx="36050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nơtron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: A - Z = 6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25397" y="908720"/>
            <a:ext cx="8595075" cy="1569660"/>
            <a:chOff x="225397" y="908720"/>
            <a:chExt cx="8595075" cy="15696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  </a:ext>
              </a:extLst>
            </p:cNvPr>
            <p:cNvSpPr/>
            <p:nvPr/>
          </p:nvSpPr>
          <p:spPr>
            <a:xfrm>
              <a:off x="225397" y="908720"/>
              <a:ext cx="8595075" cy="1569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4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nơtron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            n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hiều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h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ơn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nơtron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hạt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nhân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vi-VN" sz="32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31085561"/>
                </p:ext>
              </p:extLst>
            </p:nvPr>
          </p:nvGraphicFramePr>
          <p:xfrm>
            <a:off x="6444208" y="979679"/>
            <a:ext cx="886388" cy="7220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0" name="Equation" r:id="rId10" imgW="304560" imgH="241200" progId="Equation.3">
                    <p:embed/>
                  </p:oleObj>
                </mc:Choice>
                <mc:Fallback>
                  <p:oleObj name="Equation" r:id="rId10" imgW="304560" imgH="2412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44208" y="979679"/>
                          <a:ext cx="886388" cy="7220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2405365"/>
                </p:ext>
              </p:extLst>
            </p:nvPr>
          </p:nvGraphicFramePr>
          <p:xfrm>
            <a:off x="5742533" y="1755775"/>
            <a:ext cx="701675" cy="722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51" name="Equation" r:id="rId12" imgW="241200" imgH="241200" progId="Equation.3">
                    <p:embed/>
                  </p:oleObj>
                </mc:Choice>
                <mc:Fallback>
                  <p:oleObj name="Equation" r:id="rId12" imgW="241200" imgH="24120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42533" y="1755775"/>
                          <a:ext cx="701675" cy="722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0127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537225" y="70369"/>
            <a:ext cx="4906983" cy="68343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824977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24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AutoShape 53"/>
          <p:cNvSpPr>
            <a:spLocks noChangeArrowheads="1"/>
          </p:cNvSpPr>
          <p:nvPr/>
        </p:nvSpPr>
        <p:spPr bwMode="gray">
          <a:xfrm>
            <a:off x="224962" y="2996952"/>
            <a:ext cx="5296822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/>
              <a:t>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10 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21 nơtron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2F22D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258305" y="2996952"/>
            <a:ext cx="914400" cy="458266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sp>
        <p:nvSpPr>
          <p:cNvPr id="134" name="AutoShape 55"/>
          <p:cNvSpPr>
            <a:spLocks noChangeArrowheads="1"/>
          </p:cNvSpPr>
          <p:nvPr/>
        </p:nvSpPr>
        <p:spPr bwMode="gray">
          <a:xfrm>
            <a:off x="228964" y="3998118"/>
            <a:ext cx="5371755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11 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10 nơtron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2F22D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265163" y="405288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sp>
        <p:nvSpPr>
          <p:cNvPr id="146" name="AutoShape 57"/>
          <p:cNvSpPr>
            <a:spLocks noChangeArrowheads="1"/>
          </p:cNvSpPr>
          <p:nvPr/>
        </p:nvSpPr>
        <p:spPr bwMode="gray">
          <a:xfrm>
            <a:off x="192306" y="4927892"/>
            <a:ext cx="5387808" cy="604838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/>
              <a:t> 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10 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11 nơtron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283291" y="4959121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sp>
        <p:nvSpPr>
          <p:cNvPr id="158" name="AutoShape 59"/>
          <p:cNvSpPr>
            <a:spLocks noChangeArrowheads="1"/>
          </p:cNvSpPr>
          <p:nvPr/>
        </p:nvSpPr>
        <p:spPr bwMode="gray">
          <a:xfrm>
            <a:off x="208359" y="5949280"/>
            <a:ext cx="5371754" cy="6048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097280" anchor="ctr"/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29 prôtôn 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18 nơtron</a:t>
            </a:r>
            <a:r>
              <a:rPr lang="it-IT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294166" y="586180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sp>
        <p:nvSpPr>
          <p:cNvPr id="15" name="Oval 14"/>
          <p:cNvSpPr/>
          <p:nvPr/>
        </p:nvSpPr>
        <p:spPr>
          <a:xfrm>
            <a:off x="398327" y="4907525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91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00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08358" y="1009494"/>
            <a:ext cx="8595075" cy="1569660"/>
            <a:chOff x="208358" y="1009494"/>
            <a:chExt cx="8595075" cy="1569660"/>
          </a:xfrm>
          <a:solidFill>
            <a:schemeClr val="accent1"/>
          </a:solidFill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xmlns:a14="http://schemas.microsoft.com/office/drawing/2010/main" xmlns:mc="http://schemas.openxmlformats.org/markup-compatibility/2006" id="{5F6FB48B-97BF-4721-9FE5-3DAA416559B9}"/>
                </a:ext>
              </a:extLst>
            </p:cNvPr>
            <p:cNvSpPr/>
            <p:nvPr/>
          </p:nvSpPr>
          <p:spPr>
            <a:xfrm>
              <a:off x="208358" y="1009494"/>
              <a:ext cx="8595075" cy="1569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3200" b="1" dirty="0" smtClean="0">
                  <a:latin typeface="Times New Roman" pitchFamily="18" charset="0"/>
                  <a:cs typeface="Times New Roman" pitchFamily="18" charset="0"/>
                </a:rPr>
                <a:t>Câu </a:t>
              </a:r>
              <a:r>
                <a:rPr lang="nl-NL" sz="3200" b="1" dirty="0">
                  <a:latin typeface="Times New Roman" pitchFamily="18" charset="0"/>
                  <a:cs typeface="Times New Roman" pitchFamily="18" charset="0"/>
                </a:rPr>
                <a:t>5:</a:t>
              </a:r>
              <a:r>
                <a:rPr lang="nl-NL" sz="3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3200" dirty="0">
                  <a:latin typeface="Times New Roman" pitchFamily="18" charset="0"/>
                  <a:cs typeface="Times New Roman" pitchFamily="18" charset="0"/>
                </a:rPr>
                <a:t>So với hạt </a:t>
              </a:r>
              <a:r>
                <a:rPr lang="it-IT" sz="3200" dirty="0" smtClean="0">
                  <a:latin typeface="Times New Roman" pitchFamily="18" charset="0"/>
                  <a:cs typeface="Times New Roman" pitchFamily="18" charset="0"/>
                </a:rPr>
                <a:t>nhân           , </a:t>
              </a:r>
              <a:r>
                <a:rPr lang="it-IT" sz="3200" dirty="0">
                  <a:latin typeface="Times New Roman" pitchFamily="18" charset="0"/>
                  <a:cs typeface="Times New Roman" pitchFamily="18" charset="0"/>
                </a:rPr>
                <a:t>hạt nhân  </a:t>
              </a:r>
              <a:r>
                <a:rPr lang="it-IT" sz="3200" dirty="0" smtClean="0">
                  <a:latin typeface="Times New Roman" pitchFamily="18" charset="0"/>
                  <a:cs typeface="Times New Roman" pitchFamily="18" charset="0"/>
                </a:rPr>
                <a:t>         có </a:t>
              </a:r>
              <a:r>
                <a:rPr lang="it-IT" sz="3200" dirty="0">
                  <a:latin typeface="Times New Roman" pitchFamily="18" charset="0"/>
                  <a:cs typeface="Times New Roman" pitchFamily="18" charset="0"/>
                </a:rPr>
                <a:t>nhiều hơn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7306876"/>
                </p:ext>
              </p:extLst>
            </p:nvPr>
          </p:nvGraphicFramePr>
          <p:xfrm>
            <a:off x="4265236" y="1104237"/>
            <a:ext cx="918327" cy="740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25" r:id="rId6" imgW="291973" imgH="241195" progId="Equation.DSMT4">
                    <p:embed/>
                  </p:oleObj>
                </mc:Choice>
                <mc:Fallback>
                  <p:oleObj r:id="rId6" imgW="291973" imgH="241195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5236" y="1104237"/>
                          <a:ext cx="918327" cy="7405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2552455"/>
                </p:ext>
              </p:extLst>
            </p:nvPr>
          </p:nvGraphicFramePr>
          <p:xfrm>
            <a:off x="6876256" y="1070425"/>
            <a:ext cx="1013459" cy="7238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26" r:id="rId8" imgW="330057" imgH="241195" progId="Equation.DSMT4">
                    <p:embed/>
                  </p:oleObj>
                </mc:Choice>
                <mc:Fallback>
                  <p:oleObj r:id="rId8" imgW="330057" imgH="241195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6256" y="1070425"/>
                          <a:ext cx="1013459" cy="72389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3779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cdb2004131l</Template>
  <TotalTime>2647</TotalTime>
  <Words>1007</Words>
  <Application>Microsoft Office PowerPoint</Application>
  <PresentationFormat>On-screen Show (4:3)</PresentationFormat>
  <Paragraphs>164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2_Custom Design</vt:lpstr>
      <vt:lpstr>Custom Design</vt:lpstr>
      <vt:lpstr>1_Custom Design</vt:lpstr>
      <vt:lpstr>Equation.DSMT4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Admin</dc:creator>
  <cp:lastModifiedBy>Vip</cp:lastModifiedBy>
  <cp:revision>330</cp:revision>
  <dcterms:created xsi:type="dcterms:W3CDTF">2015-11-29T04:28:43Z</dcterms:created>
  <dcterms:modified xsi:type="dcterms:W3CDTF">2020-04-07T08:39:40Z</dcterms:modified>
</cp:coreProperties>
</file>