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  <p:sldMasterId id="2147483687" r:id="rId2"/>
    <p:sldMasterId id="2147483699" r:id="rId3"/>
  </p:sldMasterIdLst>
  <p:notesMasterIdLst>
    <p:notesMasterId r:id="rId16"/>
  </p:notesMasterIdLst>
  <p:sldIdLst>
    <p:sldId id="405" r:id="rId4"/>
    <p:sldId id="423" r:id="rId5"/>
    <p:sldId id="419" r:id="rId6"/>
    <p:sldId id="420" r:id="rId7"/>
    <p:sldId id="421" r:id="rId8"/>
    <p:sldId id="424" r:id="rId9"/>
    <p:sldId id="427" r:id="rId10"/>
    <p:sldId id="425" r:id="rId11"/>
    <p:sldId id="415" r:id="rId12"/>
    <p:sldId id="426" r:id="rId13"/>
    <p:sldId id="410" r:id="rId14"/>
    <p:sldId id="407" r:id="rId15"/>
  </p:sldIdLst>
  <p:sldSz cx="10945813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3366FF"/>
    <a:srgbClr val="3333FF"/>
    <a:srgbClr val="66FF33"/>
    <a:srgbClr val="FFFFFF"/>
    <a:srgbClr val="000099"/>
    <a:srgbClr val="66FF66"/>
    <a:srgbClr val="66FF99"/>
    <a:srgbClr val="6666FF"/>
    <a:srgbClr val="3FF1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2" autoAdjust="0"/>
    <p:restoredTop sz="94660" autoAdjust="0"/>
  </p:normalViewPr>
  <p:slideViewPr>
    <p:cSldViewPr>
      <p:cViewPr varScale="1">
        <p:scale>
          <a:sx n="79" d="100"/>
          <a:sy n="79" d="100"/>
        </p:scale>
        <p:origin x="120" y="52"/>
      </p:cViewPr>
      <p:guideLst>
        <p:guide orient="horz" pos="2160"/>
        <p:guide pos="344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5C676-73B9-47F3-97DD-B8CF3CB719F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6788" y="1143000"/>
            <a:ext cx="492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CC6F8-2BBE-478B-8C9B-EA059A90D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87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584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584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584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0450A-354E-44BD-BC39-CF81CF2652C6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90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A0F9D-3357-4A94-85C8-3B842B870DC6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584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228" y="1122363"/>
            <a:ext cx="820936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228" y="3602037"/>
            <a:ext cx="820936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"/>
          <p:cNvGrpSpPr>
            <a:grpSpLocks/>
          </p:cNvGrpSpPr>
          <p:nvPr userDrawn="1"/>
        </p:nvGrpSpPr>
        <p:grpSpPr bwMode="auto">
          <a:xfrm>
            <a:off x="32307" y="3180"/>
            <a:ext cx="11012323" cy="6911975"/>
            <a:chOff x="26988" y="3175"/>
            <a:chExt cx="9199562" cy="6911975"/>
          </a:xfrm>
        </p:grpSpPr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26988" y="38100"/>
              <a:ext cx="8686800" cy="6378575"/>
              <a:chOff x="88" y="192"/>
              <a:chExt cx="4512" cy="6261"/>
            </a:xfrm>
          </p:grpSpPr>
          <p:grpSp>
            <p:nvGrpSpPr>
              <p:cNvPr id="21" name="Group 7"/>
              <p:cNvGrpSpPr>
                <a:grpSpLocks/>
              </p:cNvGrpSpPr>
              <p:nvPr/>
            </p:nvGrpSpPr>
            <p:grpSpPr bwMode="auto">
              <a:xfrm>
                <a:off x="96" y="192"/>
                <a:ext cx="42" cy="6261"/>
                <a:chOff x="1248" y="816"/>
                <a:chExt cx="28" cy="3602"/>
              </a:xfrm>
            </p:grpSpPr>
            <p:sp>
              <p:nvSpPr>
                <p:cNvPr id="26" name="Line 4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3" cy="3602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Line 5"/>
                <p:cNvSpPr>
                  <a:spLocks noChangeShapeType="1"/>
                </p:cNvSpPr>
                <p:nvPr/>
              </p:nvSpPr>
              <p:spPr bwMode="auto">
                <a:xfrm>
                  <a:off x="1264" y="843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Line 6"/>
                <p:cNvSpPr>
                  <a:spLocks noChangeShapeType="1"/>
                </p:cNvSpPr>
                <p:nvPr/>
              </p:nvSpPr>
              <p:spPr bwMode="auto">
                <a:xfrm>
                  <a:off x="1276" y="829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8"/>
              <p:cNvGrpSpPr>
                <a:grpSpLocks/>
              </p:cNvGrpSpPr>
              <p:nvPr/>
            </p:nvGrpSpPr>
            <p:grpSpPr bwMode="auto">
              <a:xfrm rot="16200000" flipH="1">
                <a:off x="2320" y="-2040"/>
                <a:ext cx="48" cy="4512"/>
                <a:chOff x="1248" y="816"/>
                <a:chExt cx="32" cy="2016"/>
              </a:xfrm>
            </p:grpSpPr>
            <p:sp>
              <p:nvSpPr>
                <p:cNvPr id="23" name="Line 9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Line 10"/>
                <p:cNvSpPr>
                  <a:spLocks noChangeShapeType="1"/>
                </p:cNvSpPr>
                <p:nvPr/>
              </p:nvSpPr>
              <p:spPr bwMode="auto">
                <a:xfrm>
                  <a:off x="1264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Line 11"/>
                <p:cNvSpPr>
                  <a:spLocks noChangeShapeType="1"/>
                </p:cNvSpPr>
                <p:nvPr/>
              </p:nvSpPr>
              <p:spPr bwMode="auto">
                <a:xfrm>
                  <a:off x="1280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 rot="10800000">
              <a:off x="150813" y="268288"/>
              <a:ext cx="8921750" cy="6553200"/>
              <a:chOff x="36" y="156"/>
              <a:chExt cx="4565" cy="3540"/>
            </a:xfrm>
          </p:grpSpPr>
          <p:grpSp>
            <p:nvGrpSpPr>
              <p:cNvPr id="13" name="Group 14"/>
              <p:cNvGrpSpPr>
                <a:grpSpLocks/>
              </p:cNvGrpSpPr>
              <p:nvPr/>
            </p:nvGrpSpPr>
            <p:grpSpPr bwMode="auto">
              <a:xfrm>
                <a:off x="36" y="192"/>
                <a:ext cx="39" cy="3504"/>
                <a:chOff x="1208" y="816"/>
                <a:chExt cx="26" cy="2016"/>
              </a:xfrm>
            </p:grpSpPr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>
                  <a:off x="120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16"/>
                <p:cNvSpPr>
                  <a:spLocks noChangeShapeType="1"/>
                </p:cNvSpPr>
                <p:nvPr/>
              </p:nvSpPr>
              <p:spPr bwMode="auto">
                <a:xfrm>
                  <a:off x="1222" y="865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Line 17"/>
                <p:cNvSpPr>
                  <a:spLocks noChangeShapeType="1"/>
                </p:cNvSpPr>
                <p:nvPr/>
              </p:nvSpPr>
              <p:spPr bwMode="auto">
                <a:xfrm>
                  <a:off x="1234" y="890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8"/>
              <p:cNvGrpSpPr>
                <a:grpSpLocks/>
              </p:cNvGrpSpPr>
              <p:nvPr/>
            </p:nvGrpSpPr>
            <p:grpSpPr bwMode="auto">
              <a:xfrm rot="16200000" flipH="1">
                <a:off x="2324" y="-2079"/>
                <a:ext cx="42" cy="4512"/>
                <a:chOff x="1224" y="816"/>
                <a:chExt cx="28" cy="2016"/>
              </a:xfrm>
            </p:grpSpPr>
            <p:sp>
              <p:nvSpPr>
                <p:cNvPr id="15" name="Line 19"/>
                <p:cNvSpPr>
                  <a:spLocks noChangeShapeType="1"/>
                </p:cNvSpPr>
                <p:nvPr/>
              </p:nvSpPr>
              <p:spPr bwMode="auto">
                <a:xfrm>
                  <a:off x="1224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Line 20"/>
                <p:cNvSpPr>
                  <a:spLocks noChangeShapeType="1"/>
                </p:cNvSpPr>
                <p:nvPr/>
              </p:nvSpPr>
              <p:spPr bwMode="auto">
                <a:xfrm>
                  <a:off x="1236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Line 21"/>
                <p:cNvSpPr>
                  <a:spLocks noChangeShapeType="1"/>
                </p:cNvSpPr>
                <p:nvPr/>
              </p:nvSpPr>
              <p:spPr bwMode="auto">
                <a:xfrm>
                  <a:off x="1252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pic>
          <p:nvPicPr>
            <p:cNvPr id="10" name="Picture 293" descr="7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3" y="6553200"/>
              <a:ext cx="261937" cy="230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14" descr="blumen-pflanzen042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443913" y="6191250"/>
              <a:ext cx="782637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0" descr="36_2_2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5225" y="3175"/>
              <a:ext cx="363538" cy="37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2900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0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33100" y="365124"/>
            <a:ext cx="2360191" cy="581183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2530" y="365124"/>
            <a:ext cx="6898143" cy="581183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8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Company Name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1158345-1324-4D09-9E8B-D8DAE06E91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5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A71F6-CFF9-4720-B29F-EBCFA17C4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7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228" y="1122363"/>
            <a:ext cx="820936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228" y="3602037"/>
            <a:ext cx="820936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28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824" y="1709743"/>
            <a:ext cx="944076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6824" y="4589469"/>
            <a:ext cx="944076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5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526" y="1825624"/>
            <a:ext cx="4629167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4121" y="1825624"/>
            <a:ext cx="4629167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57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427" y="365126"/>
            <a:ext cx="9440764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28" y="1681163"/>
            <a:ext cx="4631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28" y="2505075"/>
            <a:ext cx="463106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41318" y="1681163"/>
            <a:ext cx="46538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41318" y="2505075"/>
            <a:ext cx="465387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5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7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5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8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429" y="457200"/>
            <a:ext cx="353078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3872" y="987426"/>
            <a:ext cx="554131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4429" y="2057401"/>
            <a:ext cx="353078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3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429" y="457200"/>
            <a:ext cx="353078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3872" y="987426"/>
            <a:ext cx="5541318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4429" y="2057401"/>
            <a:ext cx="353078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1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228" y="1122363"/>
            <a:ext cx="820936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228" y="3602037"/>
            <a:ext cx="820936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04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9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824" y="1709743"/>
            <a:ext cx="944076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6824" y="4589469"/>
            <a:ext cx="944076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6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526" y="1825624"/>
            <a:ext cx="4629167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4121" y="1825624"/>
            <a:ext cx="4629167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2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427" y="365126"/>
            <a:ext cx="9440764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28" y="1681163"/>
            <a:ext cx="4631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28" y="2505075"/>
            <a:ext cx="463106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41318" y="1681163"/>
            <a:ext cx="46538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41318" y="2505075"/>
            <a:ext cx="465387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9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8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824" y="1709743"/>
            <a:ext cx="944076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6824" y="4589469"/>
            <a:ext cx="944076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4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429" y="457200"/>
            <a:ext cx="353078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3872" y="987426"/>
            <a:ext cx="554131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4429" y="2057401"/>
            <a:ext cx="353078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9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429" y="457200"/>
            <a:ext cx="353078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3872" y="987426"/>
            <a:ext cx="5541318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4429" y="2057401"/>
            <a:ext cx="353078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0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33100" y="365124"/>
            <a:ext cx="2360191" cy="581183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2530" y="365124"/>
            <a:ext cx="6898143" cy="581183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2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526" y="1825624"/>
            <a:ext cx="4629167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4121" y="1825624"/>
            <a:ext cx="4629167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41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427" y="365126"/>
            <a:ext cx="9440764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28" y="1681163"/>
            <a:ext cx="4631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28" y="2505075"/>
            <a:ext cx="463106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41318" y="1681163"/>
            <a:ext cx="46538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41318" y="2505075"/>
            <a:ext cx="465387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6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4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82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429" y="457200"/>
            <a:ext cx="353078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3872" y="987426"/>
            <a:ext cx="554131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4429" y="2057401"/>
            <a:ext cx="353078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3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429" y="457200"/>
            <a:ext cx="353078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3872" y="987426"/>
            <a:ext cx="5541318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4429" y="2057401"/>
            <a:ext cx="353078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2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526" y="365126"/>
            <a:ext cx="94407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526" y="1825624"/>
            <a:ext cx="9440764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526" y="6356356"/>
            <a:ext cx="2462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89F8F-B984-4BE4-982A-BC36883A4F18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25802" y="6356356"/>
            <a:ext cx="369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0480" y="6356356"/>
            <a:ext cx="2462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"/>
          <p:cNvGrpSpPr>
            <a:grpSpLocks/>
          </p:cNvGrpSpPr>
          <p:nvPr userDrawn="1"/>
        </p:nvGrpSpPr>
        <p:grpSpPr bwMode="auto">
          <a:xfrm>
            <a:off x="32307" y="3180"/>
            <a:ext cx="11012323" cy="6911975"/>
            <a:chOff x="26988" y="3175"/>
            <a:chExt cx="9199562" cy="6911975"/>
          </a:xfrm>
        </p:grpSpPr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26988" y="38100"/>
              <a:ext cx="8686800" cy="6378575"/>
              <a:chOff x="88" y="192"/>
              <a:chExt cx="4512" cy="6261"/>
            </a:xfrm>
          </p:grpSpPr>
          <p:grpSp>
            <p:nvGrpSpPr>
              <p:cNvPr id="21" name="Group 7"/>
              <p:cNvGrpSpPr>
                <a:grpSpLocks/>
              </p:cNvGrpSpPr>
              <p:nvPr/>
            </p:nvGrpSpPr>
            <p:grpSpPr bwMode="auto">
              <a:xfrm>
                <a:off x="96" y="192"/>
                <a:ext cx="42" cy="6261"/>
                <a:chOff x="1248" y="816"/>
                <a:chExt cx="28" cy="3602"/>
              </a:xfrm>
            </p:grpSpPr>
            <p:sp>
              <p:nvSpPr>
                <p:cNvPr id="26" name="Line 4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3" cy="3602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Line 5"/>
                <p:cNvSpPr>
                  <a:spLocks noChangeShapeType="1"/>
                </p:cNvSpPr>
                <p:nvPr/>
              </p:nvSpPr>
              <p:spPr bwMode="auto">
                <a:xfrm>
                  <a:off x="1264" y="843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Line 6"/>
                <p:cNvSpPr>
                  <a:spLocks noChangeShapeType="1"/>
                </p:cNvSpPr>
                <p:nvPr/>
              </p:nvSpPr>
              <p:spPr bwMode="auto">
                <a:xfrm>
                  <a:off x="1276" y="829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8"/>
              <p:cNvGrpSpPr>
                <a:grpSpLocks/>
              </p:cNvGrpSpPr>
              <p:nvPr/>
            </p:nvGrpSpPr>
            <p:grpSpPr bwMode="auto">
              <a:xfrm rot="16200000" flipH="1">
                <a:off x="2320" y="-2040"/>
                <a:ext cx="48" cy="4512"/>
                <a:chOff x="1248" y="816"/>
                <a:chExt cx="32" cy="2016"/>
              </a:xfrm>
            </p:grpSpPr>
            <p:sp>
              <p:nvSpPr>
                <p:cNvPr id="23" name="Line 9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Line 10"/>
                <p:cNvSpPr>
                  <a:spLocks noChangeShapeType="1"/>
                </p:cNvSpPr>
                <p:nvPr/>
              </p:nvSpPr>
              <p:spPr bwMode="auto">
                <a:xfrm>
                  <a:off x="1264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Line 11"/>
                <p:cNvSpPr>
                  <a:spLocks noChangeShapeType="1"/>
                </p:cNvSpPr>
                <p:nvPr/>
              </p:nvSpPr>
              <p:spPr bwMode="auto">
                <a:xfrm>
                  <a:off x="1280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 rot="10800000">
              <a:off x="150813" y="268288"/>
              <a:ext cx="8921750" cy="6553200"/>
              <a:chOff x="36" y="156"/>
              <a:chExt cx="4565" cy="3540"/>
            </a:xfrm>
          </p:grpSpPr>
          <p:grpSp>
            <p:nvGrpSpPr>
              <p:cNvPr id="13" name="Group 14"/>
              <p:cNvGrpSpPr>
                <a:grpSpLocks/>
              </p:cNvGrpSpPr>
              <p:nvPr/>
            </p:nvGrpSpPr>
            <p:grpSpPr bwMode="auto">
              <a:xfrm>
                <a:off x="36" y="192"/>
                <a:ext cx="39" cy="3504"/>
                <a:chOff x="1208" y="816"/>
                <a:chExt cx="26" cy="2016"/>
              </a:xfrm>
            </p:grpSpPr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>
                  <a:off x="120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16"/>
                <p:cNvSpPr>
                  <a:spLocks noChangeShapeType="1"/>
                </p:cNvSpPr>
                <p:nvPr/>
              </p:nvSpPr>
              <p:spPr bwMode="auto">
                <a:xfrm>
                  <a:off x="1222" y="865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Line 17"/>
                <p:cNvSpPr>
                  <a:spLocks noChangeShapeType="1"/>
                </p:cNvSpPr>
                <p:nvPr/>
              </p:nvSpPr>
              <p:spPr bwMode="auto">
                <a:xfrm>
                  <a:off x="1234" y="890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8"/>
              <p:cNvGrpSpPr>
                <a:grpSpLocks/>
              </p:cNvGrpSpPr>
              <p:nvPr/>
            </p:nvGrpSpPr>
            <p:grpSpPr bwMode="auto">
              <a:xfrm rot="16200000" flipH="1">
                <a:off x="2324" y="-2079"/>
                <a:ext cx="42" cy="4512"/>
                <a:chOff x="1224" y="816"/>
                <a:chExt cx="28" cy="2016"/>
              </a:xfrm>
            </p:grpSpPr>
            <p:sp>
              <p:nvSpPr>
                <p:cNvPr id="15" name="Line 19"/>
                <p:cNvSpPr>
                  <a:spLocks noChangeShapeType="1"/>
                </p:cNvSpPr>
                <p:nvPr/>
              </p:nvSpPr>
              <p:spPr bwMode="auto">
                <a:xfrm>
                  <a:off x="1224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Line 20"/>
                <p:cNvSpPr>
                  <a:spLocks noChangeShapeType="1"/>
                </p:cNvSpPr>
                <p:nvPr/>
              </p:nvSpPr>
              <p:spPr bwMode="auto">
                <a:xfrm>
                  <a:off x="1236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Line 21"/>
                <p:cNvSpPr>
                  <a:spLocks noChangeShapeType="1"/>
                </p:cNvSpPr>
                <p:nvPr/>
              </p:nvSpPr>
              <p:spPr bwMode="auto">
                <a:xfrm>
                  <a:off x="1252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pic>
          <p:nvPicPr>
            <p:cNvPr id="10" name="Picture 293" descr="7"/>
            <p:cNvPicPr>
              <a:picLocks noChangeAspect="1" noChangeArrowheads="1" noCrop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3" y="6553200"/>
              <a:ext cx="261937" cy="230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14" descr="blumen-pflanzen042[1]"/>
            <p:cNvPicPr>
              <a:picLocks noChangeAspect="1" noChangeArrowheads="1" noCrop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443913" y="6191250"/>
              <a:ext cx="782637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0" descr="36_2_25"/>
            <p:cNvPicPr>
              <a:picLocks noChangeAspect="1" noChangeArrowheads="1" noCrop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5225" y="3175"/>
              <a:ext cx="363538" cy="37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51841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683" r:id="rId13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526" y="365126"/>
            <a:ext cx="94407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526" y="1825624"/>
            <a:ext cx="9440764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526" y="6356356"/>
            <a:ext cx="2462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F5D6B-AB5C-44EE-8D77-2C10AE3BB33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25802" y="6356356"/>
            <a:ext cx="369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0480" y="6356356"/>
            <a:ext cx="2462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56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526" y="365126"/>
            <a:ext cx="94407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526" y="1825624"/>
            <a:ext cx="9440764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526" y="6356356"/>
            <a:ext cx="2462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F62DE-2720-4B65-A008-4076FF536276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25802" y="6356356"/>
            <a:ext cx="369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0480" y="6356356"/>
            <a:ext cx="2462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8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47.png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9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0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7.bin"/><Relationship Id="rId42" Type="http://schemas.openxmlformats.org/officeDocument/2006/relationships/image" Target="../media/image23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9.wmf"/><Relationship Id="rId38" Type="http://schemas.openxmlformats.org/officeDocument/2006/relationships/oleObject" Target="../embeddings/oleObject19.bin"/><Relationship Id="rId46" Type="http://schemas.openxmlformats.org/officeDocument/2006/relationships/image" Target="../media/image24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4.bin"/><Relationship Id="rId41" Type="http://schemas.openxmlformats.org/officeDocument/2006/relationships/oleObject" Target="../embeddings/oleObject21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5.wmf"/><Relationship Id="rId32" Type="http://schemas.openxmlformats.org/officeDocument/2006/relationships/oleObject" Target="../embeddings/oleObject16.bin"/><Relationship Id="rId37" Type="http://schemas.openxmlformats.org/officeDocument/2006/relationships/image" Target="../media/image21.wmf"/><Relationship Id="rId40" Type="http://schemas.openxmlformats.org/officeDocument/2006/relationships/image" Target="../media/image22.wmf"/><Relationship Id="rId45" Type="http://schemas.openxmlformats.org/officeDocument/2006/relationships/oleObject" Target="../embeddings/oleObject24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7.wmf"/><Relationship Id="rId36" Type="http://schemas.openxmlformats.org/officeDocument/2006/relationships/oleObject" Target="../embeddings/oleObject18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4" Type="http://schemas.openxmlformats.org/officeDocument/2006/relationships/oleObject" Target="../embeddings/oleObject23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8.wmf"/><Relationship Id="rId35" Type="http://schemas.openxmlformats.org/officeDocument/2006/relationships/image" Target="../media/image20.wmf"/><Relationship Id="rId43" Type="http://schemas.openxmlformats.org/officeDocument/2006/relationships/oleObject" Target="../embeddings/oleObject2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5.wmf"/><Relationship Id="rId9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1.png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9" Type="http://schemas.openxmlformats.org/officeDocument/2006/relationships/image" Target="../media/image3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41.png"/><Relationship Id="rId4" Type="http://schemas.openxmlformats.org/officeDocument/2006/relationships/image" Target="../media/image380.png"/><Relationship Id="rId9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>
            <a:hlinkClick r:id="" action="ppaction://noaction"/>
          </p:cNvPr>
          <p:cNvSpPr/>
          <p:nvPr/>
        </p:nvSpPr>
        <p:spPr>
          <a:xfrm>
            <a:off x="10495244" y="404667"/>
            <a:ext cx="301740" cy="31118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2492" y="5805264"/>
            <a:ext cx="10817125" cy="720080"/>
          </a:xfrm>
          <a:prstGeom prst="roundRect">
            <a:avLst/>
          </a:prstGeom>
          <a:solidFill>
            <a:srgbClr val="3FF1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 VIÊN THỰC HIỆN : LÊ KHẮC VƯƠNG </a:t>
            </a:r>
            <a:endParaRPr lang="en-SG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1" name="Picture 3" descr="D:\10418480_1429614583999010_4023802811965559377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92" y="44624"/>
            <a:ext cx="1551547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1584474" y="188640"/>
            <a:ext cx="8712968" cy="936104"/>
          </a:xfrm>
          <a:prstGeom prst="round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b="1" dirty="0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SỞ GIÁO DỤC &amp; ĐÀO TẠO BÌNH THUẬN</a:t>
            </a:r>
          </a:p>
          <a:p>
            <a:pPr algn="ctr"/>
            <a:r>
              <a:rPr lang="en-SG" sz="3200" b="1" dirty="0" smtClean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TRƯỜNG THCS-THPT LÊ LỢI</a:t>
            </a:r>
            <a:endParaRPr lang="en-SG" sz="3200" b="1" dirty="0">
              <a:solidFill>
                <a:srgbClr val="66FF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60338" y="2276872"/>
            <a:ext cx="10134906" cy="2304256"/>
          </a:xfrm>
          <a:prstGeom prst="round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MÔN TOÁN_GIẢI TÍCH 11</a:t>
            </a:r>
          </a:p>
          <a:p>
            <a:pPr algn="ctr"/>
            <a:endParaRPr lang="en-SG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SG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 IV : GIỚI HẠN</a:t>
            </a:r>
          </a:p>
          <a:p>
            <a:pPr algn="ctr"/>
            <a:r>
              <a:rPr lang="en-SG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3 : GIỚI HẠN HÀM SỐ (</a:t>
            </a:r>
            <a:r>
              <a:rPr lang="en-SG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tt</a:t>
            </a:r>
            <a:r>
              <a:rPr lang="en-SG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SG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0" y="2560602"/>
            <a:ext cx="53191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indent="216826" defTabSz="1095543" eaLnBrk="1" hangingPunct="1"/>
            <a:r>
              <a:rPr lang="vi-VN" sz="2900" dirty="0">
                <a:solidFill>
                  <a:schemeClr val="bg1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vi-VN" sz="2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0" y="8275602"/>
            <a:ext cx="31316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r>
              <a:rPr lang="vi-VN" sz="2900">
                <a:solidFill>
                  <a:schemeClr val="bg1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.</a:t>
            </a:r>
            <a:endParaRPr lang="vi-VN" sz="22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500788"/>
            <a:ext cx="221312" cy="387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500788"/>
            <a:ext cx="221312" cy="387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13812" y="-27384"/>
            <a:ext cx="10072329" cy="744253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white">
          <a:xfrm>
            <a:off x="503222" y="119522"/>
            <a:ext cx="9882921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itchFamily="18" charset="0"/>
                <a:cs typeface="Times New Roman" panose="02020603050405020304" pitchFamily="18" charset="0"/>
              </a:rPr>
              <a:t>BÀI 3 : GIỚI HẠN HÀM SỐ (</a:t>
            </a:r>
            <a:r>
              <a:rPr lang="en-US" altLang="en-US" b="1" dirty="0" err="1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44314" y="908720"/>
                <a:ext cx="10580662" cy="749116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2.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Các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dạng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giới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hạn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vô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  <m:r>
                      <a:rPr lang="en-SG" sz="3000" b="1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SG" sz="3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∞−∞</m:t>
                    </m:r>
                  </m:oMath>
                </a14:m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khử</a:t>
                </a:r>
                <a:r>
                  <a:rPr lang="en-US" sz="3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000" b="1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14" y="908720"/>
                <a:ext cx="10580662" cy="749116"/>
              </a:xfrm>
              <a:prstGeom prst="rect">
                <a:avLst/>
              </a:prstGeom>
              <a:blipFill rotWithShape="1">
                <a:blip r:embed="rId4"/>
                <a:stretch>
                  <a:fillRect l="-1206" b="-7752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10656" y="1959832"/>
                <a:ext cx="10580662" cy="4438266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b.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Dạng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vô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SG" sz="2800" b="1" dirty="0">
                    <a:solidFill>
                      <a:schemeClr val="bg1"/>
                    </a:solidFill>
                    <a:ea typeface="Cambria Math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SG" sz="28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∞−∞</m:t>
                    </m:r>
                    <m:r>
                      <a:rPr lang="en-SG" sz="2400" b="1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SG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Phương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pháp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: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-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Nhân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cả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tử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và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mẫu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cho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lượng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liên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hợp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.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-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Biến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đổi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đưa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về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dạng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SG" sz="2800" b="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en-SG" sz="2800" b="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đã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biết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cách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giải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.   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Ví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dụ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: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Tính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2800" dirty="0">
                  <a:solidFill>
                    <a:srgbClr val="FFFFFF"/>
                  </a:solidFill>
                  <a:latin typeface="Times New Roman" pitchFamily="18" charset="0"/>
                  <a:ea typeface="Calibri" panose="020F0502020204030204" pitchFamily="34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2800" dirty="0" smtClean="0">
                  <a:solidFill>
                    <a:srgbClr val="FFFFFF"/>
                  </a:solidFill>
                  <a:latin typeface="Times New Roman" pitchFamily="18" charset="0"/>
                  <a:ea typeface="Calibri" panose="020F0502020204030204" pitchFamily="34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2800" dirty="0">
                  <a:solidFill>
                    <a:srgbClr val="FFFFFF"/>
                  </a:solidFill>
                  <a:latin typeface="Times New Roman" pitchFamily="18" charset="0"/>
                  <a:ea typeface="Calibri" panose="020F0502020204030204" pitchFamily="34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2800" dirty="0" smtClean="0">
                  <a:solidFill>
                    <a:srgbClr val="FFFFFF"/>
                  </a:solidFill>
                  <a:latin typeface="Times New Roman" pitchFamily="18" charset="0"/>
                  <a:ea typeface="Calibri" panose="020F0502020204030204" pitchFamily="34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56" y="1959832"/>
                <a:ext cx="10580662" cy="4438266"/>
              </a:xfrm>
              <a:prstGeom prst="rect">
                <a:avLst/>
              </a:prstGeom>
              <a:blipFill rotWithShape="1">
                <a:blip r:embed="rId5"/>
                <a:stretch>
                  <a:fillRect l="-976" t="-952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266758"/>
              </p:ext>
            </p:extLst>
          </p:nvPr>
        </p:nvGraphicFramePr>
        <p:xfrm>
          <a:off x="962025" y="4824065"/>
          <a:ext cx="844867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5" name="Equation" r:id="rId6" imgW="7061040" imgH="634680" progId="Equation.DSMT4">
                  <p:embed/>
                </p:oleObj>
              </mc:Choice>
              <mc:Fallback>
                <p:oleObj name="Equation" r:id="rId6" imgW="7061040" imgH="6346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25" y="4824065"/>
                        <a:ext cx="8448675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677409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804" y="19050"/>
            <a:ext cx="10945813" cy="914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Arial" pitchFamily="34" charset="0"/>
              </a:rPr>
              <a:t>CỦNG CỐ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181" name="Text Box 11"/>
          <p:cNvSpPr txBox="1">
            <a:spLocks noChangeArrowheads="1"/>
          </p:cNvSpPr>
          <p:nvPr/>
        </p:nvSpPr>
        <p:spPr bwMode="auto">
          <a:xfrm>
            <a:off x="1459441" y="3810000"/>
            <a:ext cx="9146216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</a:rPr>
              <a:t> 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</a:rPr>
              <a:t/>
            </a:r>
            <a:br>
              <a:rPr lang="en-US" sz="2800">
                <a:solidFill>
                  <a:srgbClr val="002060"/>
                </a:solidFill>
                <a:latin typeface="Times New Roman" pitchFamily="18" charset="0"/>
              </a:rPr>
            </a:br>
            <a:endParaRPr lang="en-US" sz="2800">
              <a:solidFill>
                <a:srgbClr val="002060"/>
              </a:solidFill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0" y="2564904"/>
            <a:ext cx="10945813" cy="914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Arial" pitchFamily="34" charset="0"/>
              </a:rPr>
              <a:t>BÀI TẬP </a:t>
            </a:r>
            <a:r>
              <a:rPr lang="en-US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Arial" pitchFamily="34" charset="0"/>
              </a:rPr>
              <a:t>về</a:t>
            </a: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Arial" pitchFamily="34" charset="0"/>
              </a:rPr>
              <a:t> </a:t>
            </a:r>
            <a:r>
              <a:rPr lang="en-US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Arial" pitchFamily="34" charset="0"/>
              </a:rPr>
              <a:t>nhà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44314" y="807676"/>
                <a:ext cx="10580662" cy="1737079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Qua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bài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học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ngày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hôm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nay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các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em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cần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nắm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: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1.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nghĩa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3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2.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Các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dạng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giới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hạn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vô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  <m:r>
                      <a:rPr lang="en-SG" sz="3000" b="1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SG" sz="3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∞−∞</m:t>
                    </m:r>
                  </m:oMath>
                </a14:m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khử</a:t>
                </a:r>
                <a:r>
                  <a:rPr lang="en-US" sz="3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000" b="1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14" y="807676"/>
                <a:ext cx="10580662" cy="1737079"/>
              </a:xfrm>
              <a:prstGeom prst="rect">
                <a:avLst/>
              </a:prstGeom>
              <a:blipFill rotWithShape="1">
                <a:blip r:embed="rId3"/>
                <a:stretch>
                  <a:fillRect l="-1206" t="-3436" b="-3093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="" xmlns:a16="http://schemas.microsoft.com/office/drawing/2014/main" xmlns:a14="http://schemas.microsoft.com/office/drawing/2010/main" xmlns:mc="http://schemas.openxmlformats.org/markup-compatibility/2006" id="{5F6FB48B-97BF-4721-9FE5-3DAA416559B9}"/>
              </a:ext>
            </a:extLst>
          </p:cNvPr>
          <p:cNvSpPr/>
          <p:nvPr/>
        </p:nvSpPr>
        <p:spPr>
          <a:xfrm>
            <a:off x="182575" y="3573016"/>
            <a:ext cx="10580662" cy="3056221"/>
          </a:xfrm>
          <a:prstGeom prst="rect">
            <a:avLst/>
          </a:prstGeom>
          <a:solidFill>
            <a:srgbClr val="0000CC"/>
          </a:solidFill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SG" sz="3000" b="1" dirty="0" err="1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Tính</a:t>
            </a:r>
            <a:r>
              <a:rPr lang="en-SG" sz="3000" b="1" dirty="0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SG" sz="3000" b="1" dirty="0" err="1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các</a:t>
            </a:r>
            <a:r>
              <a:rPr lang="en-SG" sz="3000" b="1" dirty="0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SG" sz="3000" b="1" dirty="0" err="1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giới</a:t>
            </a:r>
            <a:r>
              <a:rPr lang="en-SG" sz="3000" b="1" dirty="0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SG" sz="3000" b="1" dirty="0" err="1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hạn</a:t>
            </a:r>
            <a:r>
              <a:rPr lang="en-SG" sz="3000" b="1" dirty="0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SG" sz="3000" b="1" dirty="0" err="1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sau</a:t>
            </a:r>
            <a:r>
              <a:rPr lang="en-SG" sz="3000" b="1" dirty="0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 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SG" sz="3000" b="1" dirty="0">
              <a:solidFill>
                <a:srgbClr val="FFFFFF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SG" sz="3000" b="1" dirty="0" smtClean="0">
              <a:solidFill>
                <a:srgbClr val="FFFFFF"/>
              </a:solidFill>
              <a:latin typeface="Times New Roman" pitchFamily="18" charset="0"/>
              <a:ea typeface="Calibri" panose="020F050202020403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US" sz="3000" b="1" dirty="0" smtClean="0">
              <a:solidFill>
                <a:srgbClr val="FFFF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US" sz="3000" b="1" dirty="0">
              <a:solidFill>
                <a:srgbClr val="FFFF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US" sz="3000" b="1" dirty="0">
              <a:solidFill>
                <a:srgbClr val="FFFF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224650"/>
              </p:ext>
            </p:extLst>
          </p:nvPr>
        </p:nvGraphicFramePr>
        <p:xfrm>
          <a:off x="182575" y="4149081"/>
          <a:ext cx="4787863" cy="1128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4" name="Equation" r:id="rId4" imgW="4609800" imgH="799920" progId="Equation.DSMT4">
                  <p:embed/>
                </p:oleObj>
              </mc:Choice>
              <mc:Fallback>
                <p:oleObj name="Equation" r:id="rId4" imgW="4609800" imgH="7999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75" y="4149081"/>
                        <a:ext cx="4787863" cy="11285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07605"/>
              </p:ext>
            </p:extLst>
          </p:nvPr>
        </p:nvGraphicFramePr>
        <p:xfrm>
          <a:off x="5132981" y="4391826"/>
          <a:ext cx="5630255" cy="7653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5" name="Equation" r:id="rId6" imgW="5524200" imgH="533160" progId="Equation.DSMT4">
                  <p:embed/>
                </p:oleObj>
              </mc:Choice>
              <mc:Fallback>
                <p:oleObj name="Equation" r:id="rId6" imgW="5524200" imgH="533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981" y="4391826"/>
                        <a:ext cx="5630255" cy="7653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941132"/>
              </p:ext>
            </p:extLst>
          </p:nvPr>
        </p:nvGraphicFramePr>
        <p:xfrm>
          <a:off x="190500" y="5387975"/>
          <a:ext cx="5138390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6" name="Equation" r:id="rId8" imgW="4559040" imgH="838080" progId="Equation.DSMT4">
                  <p:embed/>
                </p:oleObj>
              </mc:Choice>
              <mc:Fallback>
                <p:oleObj name="Equation" r:id="rId8" imgW="455904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5387975"/>
                        <a:ext cx="5138390" cy="124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140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>
            <a:hlinkClick r:id="" action="ppaction://noaction"/>
          </p:cNvPr>
          <p:cNvSpPr/>
          <p:nvPr/>
        </p:nvSpPr>
        <p:spPr>
          <a:xfrm>
            <a:off x="10495244" y="404667"/>
            <a:ext cx="301740" cy="31118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360338" y="1700808"/>
            <a:ext cx="10225136" cy="3240360"/>
          </a:xfrm>
          <a:prstGeom prst="ellipse">
            <a:avLst/>
          </a:prstGeom>
          <a:solidFill>
            <a:srgbClr val="6666FF"/>
          </a:solidFill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Xin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4000" b="1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SG" sz="30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83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13812" y="94526"/>
            <a:ext cx="10072329" cy="744253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2"/>
          <p:cNvSpPr txBox="1">
            <a:spLocks noChangeArrowheads="1"/>
          </p:cNvSpPr>
          <p:nvPr/>
        </p:nvSpPr>
        <p:spPr bwMode="white">
          <a:xfrm>
            <a:off x="503222" y="241432"/>
            <a:ext cx="9882921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 : GIỚI HẠN HÀM SỐ  </a:t>
            </a:r>
          </a:p>
        </p:txBody>
      </p:sp>
      <p:sp>
        <p:nvSpPr>
          <p:cNvPr id="69" name="AutoShape 5"/>
          <p:cNvSpPr>
            <a:spLocks noChangeArrowheads="1"/>
          </p:cNvSpPr>
          <p:nvPr/>
        </p:nvSpPr>
        <p:spPr bwMode="auto">
          <a:xfrm>
            <a:off x="89082" y="838779"/>
            <a:ext cx="10707905" cy="5902593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/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Verdana" panose="020B060403050404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5F6FB48B-97BF-4721-9FE5-3DAA416559B9}"/>
              </a:ext>
            </a:extLst>
          </p:cNvPr>
          <p:cNvSpPr/>
          <p:nvPr/>
        </p:nvSpPr>
        <p:spPr>
          <a:xfrm>
            <a:off x="144314" y="1621114"/>
            <a:ext cx="10580662" cy="619272"/>
          </a:xfrm>
          <a:prstGeom prst="rect">
            <a:avLst/>
          </a:prstGeom>
          <a:solidFill>
            <a:srgbClr val="0000CC"/>
          </a:solidFill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I. GIỚI HẠN HỮU HẠN CỦA HÀM SỐ TẠI MỘT ĐIỂM.</a:t>
            </a:r>
            <a:endParaRPr lang="en-US" sz="3200" b="1" dirty="0">
              <a:solidFill>
                <a:srgbClr val="FFFF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5-Point Star 1">
            <a:hlinkClick r:id="" action="ppaction://noaction"/>
          </p:cNvPr>
          <p:cNvSpPr/>
          <p:nvPr/>
        </p:nvSpPr>
        <p:spPr>
          <a:xfrm>
            <a:off x="10495244" y="404668"/>
            <a:ext cx="301740" cy="31118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5F6FB48B-97BF-4721-9FE5-3DAA416559B9}"/>
              </a:ext>
            </a:extLst>
          </p:cNvPr>
          <p:cNvSpPr/>
          <p:nvPr/>
        </p:nvSpPr>
        <p:spPr>
          <a:xfrm>
            <a:off x="144314" y="2773242"/>
            <a:ext cx="10580662" cy="619272"/>
          </a:xfrm>
          <a:prstGeom prst="rect">
            <a:avLst/>
          </a:prstGeom>
          <a:solidFill>
            <a:srgbClr val="0000CC"/>
          </a:solidFill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II. GIỚI HẠN HỮU HẠN CỦA HÀM SỐ TẠI VÔ CỰC.</a:t>
            </a:r>
            <a:endParaRPr lang="en-US" sz="3200" b="1" dirty="0">
              <a:solidFill>
                <a:srgbClr val="FFFF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5F6FB48B-97BF-4721-9FE5-3DAA416559B9}"/>
              </a:ext>
            </a:extLst>
          </p:cNvPr>
          <p:cNvSpPr/>
          <p:nvPr/>
        </p:nvSpPr>
        <p:spPr>
          <a:xfrm>
            <a:off x="144314" y="3997378"/>
            <a:ext cx="10580662" cy="619272"/>
          </a:xfrm>
          <a:prstGeom prst="rect">
            <a:avLst/>
          </a:prstGeom>
          <a:solidFill>
            <a:srgbClr val="0000CC"/>
          </a:solidFill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III. GIỚI HẠN VÔ CỰC CỦA HÀM SỐ .</a:t>
            </a:r>
            <a:endParaRPr lang="en-US" sz="3200" b="1" dirty="0">
              <a:solidFill>
                <a:srgbClr val="FFFF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79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819036" y="1476073"/>
            <a:ext cx="281603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200" b="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406175"/>
              </p:ext>
            </p:extLst>
          </p:nvPr>
        </p:nvGraphicFramePr>
        <p:xfrm>
          <a:off x="3029917" y="1340768"/>
          <a:ext cx="2320059" cy="935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0" name="Equation" r:id="rId3" imgW="1054080" imgH="469800" progId="Equation.DSMT4">
                  <p:embed/>
                </p:oleObj>
              </mc:Choice>
              <mc:Fallback>
                <p:oleObj name="Equation" r:id="rId3" imgW="105408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9917" y="1340768"/>
                        <a:ext cx="2320059" cy="9357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Freeform 8"/>
          <p:cNvSpPr>
            <a:spLocks/>
          </p:cNvSpPr>
          <p:nvPr/>
        </p:nvSpPr>
        <p:spPr bwMode="auto">
          <a:xfrm>
            <a:off x="6765121" y="3860801"/>
            <a:ext cx="1982029" cy="1584325"/>
          </a:xfrm>
          <a:custGeom>
            <a:avLst/>
            <a:gdLst>
              <a:gd name="T0" fmla="*/ 0 w 1968"/>
              <a:gd name="T1" fmla="*/ 24 h 1320"/>
              <a:gd name="T2" fmla="*/ 1584 w 1968"/>
              <a:gd name="T3" fmla="*/ 216 h 1320"/>
              <a:gd name="T4" fmla="*/ 1968 w 1968"/>
              <a:gd name="T5" fmla="*/ 1320 h 1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68" h="1320">
                <a:moveTo>
                  <a:pt x="0" y="24"/>
                </a:moveTo>
                <a:cubicBezTo>
                  <a:pt x="628" y="12"/>
                  <a:pt x="1256" y="0"/>
                  <a:pt x="1584" y="216"/>
                </a:cubicBezTo>
                <a:cubicBezTo>
                  <a:pt x="1912" y="432"/>
                  <a:pt x="1940" y="876"/>
                  <a:pt x="1968" y="1320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057" name="Freeform 9"/>
          <p:cNvSpPr>
            <a:spLocks/>
          </p:cNvSpPr>
          <p:nvPr/>
        </p:nvSpPr>
        <p:spPr bwMode="auto">
          <a:xfrm>
            <a:off x="8920077" y="2205039"/>
            <a:ext cx="1725486" cy="1584325"/>
          </a:xfrm>
          <a:custGeom>
            <a:avLst/>
            <a:gdLst>
              <a:gd name="T0" fmla="*/ 1968 w 1968"/>
              <a:gd name="T1" fmla="*/ 768 h 800"/>
              <a:gd name="T2" fmla="*/ 336 w 1968"/>
              <a:gd name="T3" fmla="*/ 672 h 800"/>
              <a:gd name="T4" fmla="*/ 0 w 1968"/>
              <a:gd name="T5" fmla="*/ 0 h 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68" h="800">
                <a:moveTo>
                  <a:pt x="1968" y="768"/>
                </a:moveTo>
                <a:cubicBezTo>
                  <a:pt x="1316" y="784"/>
                  <a:pt x="664" y="800"/>
                  <a:pt x="336" y="672"/>
                </a:cubicBezTo>
                <a:cubicBezTo>
                  <a:pt x="8" y="544"/>
                  <a:pt x="4" y="272"/>
                  <a:pt x="0" y="0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6749918" y="3808413"/>
            <a:ext cx="419589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 flipV="1">
            <a:off x="8317678" y="1989138"/>
            <a:ext cx="0" cy="3725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8817461" y="1989138"/>
            <a:ext cx="17103" cy="3829050"/>
          </a:xfrm>
          <a:prstGeom prst="line">
            <a:avLst/>
          </a:prstGeom>
          <a:noFill/>
          <a:ln w="9525">
            <a:solidFill>
              <a:srgbClr val="FF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0599956" y="3860800"/>
            <a:ext cx="34585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b="0">
                <a:latin typeface="Arial" charset="0"/>
              </a:rPr>
              <a:t>x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7971821" y="1863725"/>
            <a:ext cx="29454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b="0">
                <a:latin typeface="Arial" charset="0"/>
              </a:rPr>
              <a:t>y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8275871" y="3444876"/>
            <a:ext cx="34775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O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8834565" y="3844926"/>
            <a:ext cx="34395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2</a:t>
            </a:r>
          </a:p>
        </p:txBody>
      </p:sp>
      <p:graphicFrame>
        <p:nvGraphicFramePr>
          <p:cNvPr id="2347" name="Group 299"/>
          <p:cNvGraphicFramePr>
            <a:graphicFrameLocks noGrp="1"/>
          </p:cNvGraphicFramePr>
          <p:nvPr/>
        </p:nvGraphicFramePr>
        <p:xfrm>
          <a:off x="300250" y="2492376"/>
          <a:ext cx="6120915" cy="1584325"/>
        </p:xfrm>
        <a:graphic>
          <a:graphicData uri="http://schemas.openxmlformats.org/drawingml/2006/table">
            <a:tbl>
              <a:tblPr/>
              <a:tblGrid>
                <a:gridCol w="1379629"/>
                <a:gridCol w="1379629"/>
                <a:gridCol w="1465143"/>
                <a:gridCol w="533988"/>
                <a:gridCol w="1362526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7" name="Object 209"/>
          <p:cNvGraphicFramePr>
            <a:graphicFrameLocks noChangeAspect="1"/>
          </p:cNvGraphicFramePr>
          <p:nvPr/>
        </p:nvGraphicFramePr>
        <p:xfrm>
          <a:off x="589098" y="2708275"/>
          <a:ext cx="88934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1" name="Equation" r:id="rId5" imgW="393480" imgH="190440" progId="Equation.DSMT4">
                  <p:embed/>
                </p:oleObj>
              </mc:Choice>
              <mc:Fallback>
                <p:oleObj name="Equation" r:id="rId5" imgW="393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098" y="2708275"/>
                        <a:ext cx="88934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8" name="Object 210"/>
          <p:cNvGraphicFramePr>
            <a:graphicFrameLocks noChangeAspect="1"/>
          </p:cNvGraphicFramePr>
          <p:nvPr/>
        </p:nvGraphicFramePr>
        <p:xfrm>
          <a:off x="2054241" y="2708275"/>
          <a:ext cx="89124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2" name="Equation" r:id="rId7" imgW="393480" imgH="190440" progId="Equation.DSMT4">
                  <p:embed/>
                </p:oleObj>
              </mc:Choice>
              <mc:Fallback>
                <p:oleObj name="Equation" r:id="rId7" imgW="393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241" y="2708275"/>
                        <a:ext cx="89124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" name="Object 211"/>
          <p:cNvGraphicFramePr>
            <a:graphicFrameLocks noChangeAspect="1"/>
          </p:cNvGraphicFramePr>
          <p:nvPr/>
        </p:nvGraphicFramePr>
        <p:xfrm>
          <a:off x="3403465" y="2708275"/>
          <a:ext cx="89124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3" name="Equation" r:id="rId9" imgW="393480" imgH="190440" progId="Equation.DSMT4">
                  <p:embed/>
                </p:oleObj>
              </mc:Choice>
              <mc:Fallback>
                <p:oleObj name="Equation" r:id="rId9" imgW="393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465" y="2708275"/>
                        <a:ext cx="89124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0" name="Object 212"/>
          <p:cNvGraphicFramePr>
            <a:graphicFrameLocks noChangeAspect="1"/>
          </p:cNvGraphicFramePr>
          <p:nvPr/>
        </p:nvGraphicFramePr>
        <p:xfrm>
          <a:off x="4733685" y="2852739"/>
          <a:ext cx="374361" cy="14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4" name="Equation" r:id="rId11" imgW="164880" imgH="75960" progId="Equation.DSMT4">
                  <p:embed/>
                </p:oleObj>
              </mc:Choice>
              <mc:Fallback>
                <p:oleObj name="Equation" r:id="rId11" imgW="164880" imgH="75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685" y="2852739"/>
                        <a:ext cx="374361" cy="14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1" name="Object 213"/>
          <p:cNvGraphicFramePr>
            <a:graphicFrameLocks noChangeAspect="1"/>
          </p:cNvGraphicFramePr>
          <p:nvPr/>
        </p:nvGraphicFramePr>
        <p:xfrm>
          <a:off x="444674" y="3429000"/>
          <a:ext cx="1149691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5" name="Equation" r:id="rId13" imgW="507960" imgH="291960" progId="Equation.DSMT4">
                  <p:embed/>
                </p:oleObj>
              </mc:Choice>
              <mc:Fallback>
                <p:oleObj name="Equation" r:id="rId13" imgW="50796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74" y="3429000"/>
                        <a:ext cx="1149691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5" name="Object 217"/>
          <p:cNvGraphicFramePr>
            <a:graphicFrameLocks noChangeAspect="1"/>
          </p:cNvGraphicFramePr>
          <p:nvPr/>
        </p:nvGraphicFramePr>
        <p:xfrm>
          <a:off x="5041536" y="2781301"/>
          <a:ext cx="1379629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6" name="Equation" r:id="rId15" imgW="609480" imgH="164880" progId="Equation.DSMT4">
                  <p:embed/>
                </p:oleObj>
              </mc:Choice>
              <mc:Fallback>
                <p:oleObj name="Equation" r:id="rId15" imgW="609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536" y="2781301"/>
                        <a:ext cx="1379629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9" name="Object 251"/>
          <p:cNvGraphicFramePr>
            <a:graphicFrameLocks noChangeAspect="1"/>
          </p:cNvGraphicFramePr>
          <p:nvPr/>
        </p:nvGraphicFramePr>
        <p:xfrm>
          <a:off x="1765393" y="3213101"/>
          <a:ext cx="1294114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7" name="Equation" r:id="rId17" imgW="571320" imgH="444240" progId="Equation.DSMT4">
                  <p:embed/>
                </p:oleObj>
              </mc:Choice>
              <mc:Fallback>
                <p:oleObj name="Equation" r:id="rId17" imgW="57132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93" y="3213101"/>
                        <a:ext cx="1294114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00" name="Object 252"/>
          <p:cNvGraphicFramePr>
            <a:graphicFrameLocks noChangeAspect="1"/>
          </p:cNvGraphicFramePr>
          <p:nvPr/>
        </p:nvGraphicFramePr>
        <p:xfrm>
          <a:off x="3145022" y="3213100"/>
          <a:ext cx="1263709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8" name="Equation" r:id="rId19" imgW="558720" imgH="457200" progId="Equation.DSMT4">
                  <p:embed/>
                </p:oleObj>
              </mc:Choice>
              <mc:Fallback>
                <p:oleObj name="Equation" r:id="rId19" imgW="55872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5022" y="3213100"/>
                        <a:ext cx="1263709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01" name="Object 253"/>
          <p:cNvGraphicFramePr>
            <a:graphicFrameLocks noChangeAspect="1"/>
          </p:cNvGraphicFramePr>
          <p:nvPr/>
        </p:nvGraphicFramePr>
        <p:xfrm>
          <a:off x="4697578" y="3573463"/>
          <a:ext cx="372462" cy="14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9" name="Equation" r:id="rId21" imgW="164880" imgH="75960" progId="Equation.DSMT4">
                  <p:embed/>
                </p:oleObj>
              </mc:Choice>
              <mc:Fallback>
                <p:oleObj name="Equation" r:id="rId21" imgW="164880" imgH="75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578" y="3573463"/>
                        <a:ext cx="372462" cy="144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02" name="Object 2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48106"/>
              </p:ext>
            </p:extLst>
          </p:nvPr>
        </p:nvGraphicFramePr>
        <p:xfrm>
          <a:off x="4896842" y="3452813"/>
          <a:ext cx="1584176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0" name="Equation" r:id="rId23" imgW="749160" imgH="266400" progId="Equation.DSMT4">
                  <p:embed/>
                </p:oleObj>
              </mc:Choice>
              <mc:Fallback>
                <p:oleObj name="Equation" r:id="rId23" imgW="7491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6842" y="3452813"/>
                        <a:ext cx="1584176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45" name="Group 297"/>
          <p:cNvGraphicFramePr>
            <a:graphicFrameLocks noGrp="1"/>
          </p:cNvGraphicFramePr>
          <p:nvPr/>
        </p:nvGraphicFramePr>
        <p:xfrm>
          <a:off x="304051" y="4581526"/>
          <a:ext cx="6120915" cy="1584325"/>
        </p:xfrm>
        <a:graphic>
          <a:graphicData uri="http://schemas.openxmlformats.org/drawingml/2006/table">
            <a:tbl>
              <a:tblPr/>
              <a:tblGrid>
                <a:gridCol w="1379629"/>
                <a:gridCol w="1379629"/>
                <a:gridCol w="1465143"/>
                <a:gridCol w="533988"/>
                <a:gridCol w="1362526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109458" marR="1094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26" name="Object 278"/>
          <p:cNvGraphicFramePr>
            <a:graphicFrameLocks noChangeAspect="1"/>
          </p:cNvGraphicFramePr>
          <p:nvPr/>
        </p:nvGraphicFramePr>
        <p:xfrm>
          <a:off x="476980" y="4797425"/>
          <a:ext cx="88934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1" name="Equation" r:id="rId25" imgW="393480" imgH="190440" progId="Equation.DSMT4">
                  <p:embed/>
                </p:oleObj>
              </mc:Choice>
              <mc:Fallback>
                <p:oleObj name="Equation" r:id="rId25" imgW="393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980" y="4797425"/>
                        <a:ext cx="88934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27" name="Object 279"/>
          <p:cNvGraphicFramePr>
            <a:graphicFrameLocks noChangeAspect="1"/>
          </p:cNvGraphicFramePr>
          <p:nvPr/>
        </p:nvGraphicFramePr>
        <p:xfrm>
          <a:off x="1769194" y="4797425"/>
          <a:ext cx="1121186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2" name="Equation" r:id="rId27" imgW="495000" imgH="190440" progId="Equation.DSMT4">
                  <p:embed/>
                </p:oleObj>
              </mc:Choice>
              <mc:Fallback>
                <p:oleObj name="Equation" r:id="rId27" imgW="4950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9194" y="4797425"/>
                        <a:ext cx="1121186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28" name="Object 280"/>
          <p:cNvGraphicFramePr>
            <a:graphicFrameLocks noChangeAspect="1"/>
          </p:cNvGraphicFramePr>
          <p:nvPr/>
        </p:nvGraphicFramePr>
        <p:xfrm>
          <a:off x="3232436" y="4797425"/>
          <a:ext cx="1121186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3" name="Equation" r:id="rId29" imgW="495000" imgH="190440" progId="Equation.DSMT4">
                  <p:embed/>
                </p:oleObj>
              </mc:Choice>
              <mc:Fallback>
                <p:oleObj name="Equation" r:id="rId29" imgW="4950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436" y="4797425"/>
                        <a:ext cx="1121186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29" name="Object 281"/>
          <p:cNvGraphicFramePr>
            <a:graphicFrameLocks noChangeAspect="1"/>
          </p:cNvGraphicFramePr>
          <p:nvPr/>
        </p:nvGraphicFramePr>
        <p:xfrm>
          <a:off x="4636768" y="4941889"/>
          <a:ext cx="374363" cy="14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4" name="Equation" r:id="rId31" imgW="164880" imgH="75960" progId="Equation.DSMT4">
                  <p:embed/>
                </p:oleObj>
              </mc:Choice>
              <mc:Fallback>
                <p:oleObj name="Equation" r:id="rId31" imgW="164880" imgH="75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6768" y="4941889"/>
                        <a:ext cx="374363" cy="14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0" name="Object 282"/>
          <p:cNvGraphicFramePr>
            <a:graphicFrameLocks noChangeAspect="1"/>
          </p:cNvGraphicFramePr>
          <p:nvPr/>
        </p:nvGraphicFramePr>
        <p:xfrm>
          <a:off x="300250" y="5300663"/>
          <a:ext cx="1335922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5" name="Equation" r:id="rId32" imgW="685800" imgH="444240" progId="Equation.DSMT4">
                  <p:embed/>
                </p:oleObj>
              </mc:Choice>
              <mc:Fallback>
                <p:oleObj name="Equation" r:id="rId32" imgW="6858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250" y="5300663"/>
                        <a:ext cx="1335922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1" name="Object 283"/>
          <p:cNvGraphicFramePr>
            <a:graphicFrameLocks noChangeAspect="1"/>
          </p:cNvGraphicFramePr>
          <p:nvPr/>
        </p:nvGraphicFramePr>
        <p:xfrm>
          <a:off x="5041536" y="4868863"/>
          <a:ext cx="1379629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6" name="Equation" r:id="rId34" imgW="609480" imgH="152280" progId="Equation.DSMT4">
                  <p:embed/>
                </p:oleObj>
              </mc:Choice>
              <mc:Fallback>
                <p:oleObj name="Equation" r:id="rId34" imgW="609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536" y="4868863"/>
                        <a:ext cx="1379629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2" name="Object 284"/>
          <p:cNvGraphicFramePr>
            <a:graphicFrameLocks noChangeAspect="1"/>
          </p:cNvGraphicFramePr>
          <p:nvPr/>
        </p:nvGraphicFramePr>
        <p:xfrm>
          <a:off x="1679879" y="5300664"/>
          <a:ext cx="1379629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7" name="Equation" r:id="rId36" imgW="736560" imgH="457200" progId="Equation.DSMT4">
                  <p:embed/>
                </p:oleObj>
              </mc:Choice>
              <mc:Fallback>
                <p:oleObj name="Equation" r:id="rId36" imgW="7365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9879" y="5300664"/>
                        <a:ext cx="1379629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4" name="Object 286"/>
          <p:cNvGraphicFramePr>
            <a:graphicFrameLocks noChangeAspect="1"/>
          </p:cNvGraphicFramePr>
          <p:nvPr/>
        </p:nvGraphicFramePr>
        <p:xfrm>
          <a:off x="4610163" y="5589588"/>
          <a:ext cx="372462" cy="14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8" name="Equation" r:id="rId38" imgW="164880" imgH="75960" progId="Equation.DSMT4">
                  <p:embed/>
                </p:oleObj>
              </mc:Choice>
              <mc:Fallback>
                <p:oleObj name="Equation" r:id="rId38" imgW="164880" imgH="75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63" y="5589588"/>
                        <a:ext cx="372462" cy="144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5" name="Object 2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699547"/>
              </p:ext>
            </p:extLst>
          </p:nvPr>
        </p:nvGraphicFramePr>
        <p:xfrm>
          <a:off x="4968850" y="5540375"/>
          <a:ext cx="151216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9" name="Equation" r:id="rId39" imgW="749160" imgH="266400" progId="Equation.DSMT4">
                  <p:embed/>
                </p:oleObj>
              </mc:Choice>
              <mc:Fallback>
                <p:oleObj name="Equation" r:id="rId39" imgW="7491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50" y="5540375"/>
                        <a:ext cx="151216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44" name="Object 296"/>
          <p:cNvGraphicFramePr>
            <a:graphicFrameLocks noChangeAspect="1"/>
          </p:cNvGraphicFramePr>
          <p:nvPr/>
        </p:nvGraphicFramePr>
        <p:xfrm>
          <a:off x="3059507" y="5300664"/>
          <a:ext cx="1379629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90" name="Equation" r:id="rId41" imgW="736560" imgH="457200" progId="Equation.DSMT4">
                  <p:embed/>
                </p:oleObj>
              </mc:Choice>
              <mc:Fallback>
                <p:oleObj name="Equation" r:id="rId41" imgW="7365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507" y="5300664"/>
                        <a:ext cx="1379629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2" name="Group 304"/>
          <p:cNvGrpSpPr>
            <a:grpSpLocks/>
          </p:cNvGrpSpPr>
          <p:nvPr/>
        </p:nvGrpSpPr>
        <p:grpSpPr bwMode="auto">
          <a:xfrm>
            <a:off x="9178521" y="2636838"/>
            <a:ext cx="1465143" cy="1008062"/>
            <a:chOff x="4989" y="1570"/>
            <a:chExt cx="771" cy="635"/>
          </a:xfrm>
        </p:grpSpPr>
        <p:sp>
          <p:nvSpPr>
            <p:cNvPr id="2348" name="AutoShape 300"/>
            <p:cNvSpPr>
              <a:spLocks noChangeArrowheads="1"/>
            </p:cNvSpPr>
            <p:nvPr/>
          </p:nvSpPr>
          <p:spPr bwMode="auto">
            <a:xfrm>
              <a:off x="4989" y="1570"/>
              <a:ext cx="771" cy="635"/>
            </a:xfrm>
            <a:prstGeom prst="downArrowCallout">
              <a:avLst>
                <a:gd name="adj1" fmla="val 30354"/>
                <a:gd name="adj2" fmla="val 30354"/>
                <a:gd name="adj3" fmla="val 16667"/>
                <a:gd name="adj4" fmla="val 66667"/>
              </a:avLst>
            </a:prstGeom>
            <a:solidFill>
              <a:schemeClr val="accent1"/>
            </a:solidFill>
            <a:ln w="9525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SG"/>
            </a:p>
          </p:txBody>
        </p:sp>
        <p:graphicFrame>
          <p:nvGraphicFramePr>
            <p:cNvPr id="2349" name="Object 301"/>
            <p:cNvGraphicFramePr>
              <a:graphicFrameLocks noChangeAspect="1"/>
            </p:cNvGraphicFramePr>
            <p:nvPr/>
          </p:nvGraphicFramePr>
          <p:xfrm>
            <a:off x="5034" y="1706"/>
            <a:ext cx="726" cy="1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91" name="Equation" r:id="rId43" imgW="609480" imgH="164880" progId="Equation.DSMT4">
                    <p:embed/>
                  </p:oleObj>
                </mc:Choice>
                <mc:Fallback>
                  <p:oleObj name="Equation" r:id="rId43" imgW="60948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34" y="1706"/>
                          <a:ext cx="726" cy="1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55" name="Group 307"/>
          <p:cNvGrpSpPr>
            <a:grpSpLocks/>
          </p:cNvGrpSpPr>
          <p:nvPr/>
        </p:nvGrpSpPr>
        <p:grpSpPr bwMode="auto">
          <a:xfrm>
            <a:off x="6594093" y="4005264"/>
            <a:ext cx="1465143" cy="1152525"/>
            <a:chOff x="3470" y="2523"/>
            <a:chExt cx="817" cy="725"/>
          </a:xfrm>
        </p:grpSpPr>
        <p:sp>
          <p:nvSpPr>
            <p:cNvPr id="2353" name="AutoShape 305"/>
            <p:cNvSpPr>
              <a:spLocks noChangeArrowheads="1"/>
            </p:cNvSpPr>
            <p:nvPr/>
          </p:nvSpPr>
          <p:spPr bwMode="auto">
            <a:xfrm>
              <a:off x="3470" y="2523"/>
              <a:ext cx="817" cy="725"/>
            </a:xfrm>
            <a:prstGeom prst="upArrowCallout">
              <a:avLst>
                <a:gd name="adj1" fmla="val 28172"/>
                <a:gd name="adj2" fmla="val 28172"/>
                <a:gd name="adj3" fmla="val 16667"/>
                <a:gd name="adj4" fmla="val 66667"/>
              </a:avLst>
            </a:prstGeom>
            <a:solidFill>
              <a:schemeClr val="accent1"/>
            </a:solidFill>
            <a:ln w="9525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SG"/>
            </a:p>
          </p:txBody>
        </p:sp>
        <p:graphicFrame>
          <p:nvGraphicFramePr>
            <p:cNvPr id="2354" name="Object 306"/>
            <p:cNvGraphicFramePr>
              <a:graphicFrameLocks noChangeAspect="1"/>
            </p:cNvGraphicFramePr>
            <p:nvPr/>
          </p:nvGraphicFramePr>
          <p:xfrm>
            <a:off x="3515" y="2976"/>
            <a:ext cx="726" cy="1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92" name="Equation" r:id="rId44" imgW="609480" imgH="152280" progId="Equation.DSMT4">
                    <p:embed/>
                  </p:oleObj>
                </mc:Choice>
                <mc:Fallback>
                  <p:oleObj name="Equation" r:id="rId44" imgW="609480" imgH="152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5" y="2976"/>
                          <a:ext cx="726" cy="1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56" name="Group 308"/>
          <p:cNvGrpSpPr>
            <a:grpSpLocks/>
          </p:cNvGrpSpPr>
          <p:nvPr/>
        </p:nvGrpSpPr>
        <p:grpSpPr bwMode="auto">
          <a:xfrm>
            <a:off x="936402" y="2420888"/>
            <a:ext cx="5397347" cy="3744416"/>
            <a:chOff x="476" y="1434"/>
            <a:chExt cx="2540" cy="1542"/>
          </a:xfrm>
        </p:grpSpPr>
        <p:sp>
          <p:nvSpPr>
            <p:cNvPr id="2357" name="AutoShape 309"/>
            <p:cNvSpPr>
              <a:spLocks noChangeArrowheads="1"/>
            </p:cNvSpPr>
            <p:nvPr/>
          </p:nvSpPr>
          <p:spPr bwMode="auto">
            <a:xfrm>
              <a:off x="476" y="1434"/>
              <a:ext cx="2540" cy="1542"/>
            </a:xfrm>
            <a:prstGeom prst="irregularSeal2">
              <a:avLst/>
            </a:prstGeom>
            <a:solidFill>
              <a:srgbClr val="FFFFFF"/>
            </a:solidFill>
            <a:ln w="571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graphicFrame>
          <p:nvGraphicFramePr>
            <p:cNvPr id="2358" name="Object 3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92156035"/>
                </p:ext>
              </p:extLst>
            </p:nvPr>
          </p:nvGraphicFramePr>
          <p:xfrm>
            <a:off x="950" y="1938"/>
            <a:ext cx="1502" cy="6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93" name="Equation" r:id="rId45" imgW="1485720" imgH="927000" progId="Equation.DSMT4">
                    <p:embed/>
                  </p:oleObj>
                </mc:Choice>
                <mc:Fallback>
                  <p:oleObj name="Equation" r:id="rId45" imgW="1485720" imgH="9270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0" y="1938"/>
                          <a:ext cx="1502" cy="6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5" name="Rounded Rectangle 44"/>
          <p:cNvSpPr/>
          <p:nvPr/>
        </p:nvSpPr>
        <p:spPr>
          <a:xfrm>
            <a:off x="313812" y="94526"/>
            <a:ext cx="10072329" cy="744253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2"/>
          <p:cNvSpPr txBox="1">
            <a:spLocks noChangeArrowheads="1"/>
          </p:cNvSpPr>
          <p:nvPr/>
        </p:nvSpPr>
        <p:spPr bwMode="white">
          <a:xfrm>
            <a:off x="503222" y="241432"/>
            <a:ext cx="9882921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 : GIỚI HẠN HÀM SỐ (</a:t>
            </a:r>
            <a:r>
              <a:rPr lang="en-US" altLang="en-US" b="1" dirty="0" err="1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1571423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2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2000"/>
                                        <p:tgtEl>
                                          <p:spTgt spid="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9" dur="2000"/>
                                        <p:tgtEl>
                                          <p:spTgt spid="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2000"/>
                                        <p:tgtEl>
                                          <p:spTgt spid="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8" dur="2000"/>
                                        <p:tgtEl>
                                          <p:spTgt spid="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3" dur="500"/>
                                        <p:tgtEl>
                                          <p:spTgt spid="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6" dur="500"/>
                                        <p:tgtEl>
                                          <p:spTgt spid="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1" dur="1000"/>
                                        <p:tgtEl>
                                          <p:spTgt spid="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6" dur="500"/>
                                        <p:tgtEl>
                                          <p:spTgt spid="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9" dur="2000"/>
                                        <p:tgtEl>
                                          <p:spTgt spid="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9" dur="500"/>
                                        <p:tgtEl>
                                          <p:spTgt spid="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4" dur="500"/>
                                        <p:tgtEl>
                                          <p:spTgt spid="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6" grpId="0" animBg="1"/>
      <p:bldP spid="2057" grpId="0" animBg="1"/>
      <p:bldP spid="2053" grpId="0" animBg="1"/>
      <p:bldP spid="2054" grpId="0" animBg="1"/>
      <p:bldP spid="2055" grpId="0" animBg="1"/>
      <p:bldP spid="2061" grpId="0"/>
      <p:bldP spid="2062" grpId="0"/>
      <p:bldP spid="2063" grpId="0"/>
      <p:bldP spid="20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57010" y="2852738"/>
            <a:ext cx="15183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3200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736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3385"/>
              </p:ext>
            </p:extLst>
          </p:nvPr>
        </p:nvGraphicFramePr>
        <p:xfrm>
          <a:off x="1852808" y="2708276"/>
          <a:ext cx="6550384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4" name="Equation" r:id="rId3" imgW="2616120" imgH="291960" progId="Equation.DSMT4">
                  <p:embed/>
                </p:oleObj>
              </mc:Choice>
              <mc:Fallback>
                <p:oleObj name="Equation" r:id="rId3" imgW="26161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808" y="2708276"/>
                        <a:ext cx="6550384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819513"/>
              </p:ext>
            </p:extLst>
          </p:nvPr>
        </p:nvGraphicFramePr>
        <p:xfrm>
          <a:off x="1852808" y="3357563"/>
          <a:ext cx="6550384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5" name="Equation" r:id="rId5" imgW="2616120" imgH="291960" progId="Equation.DSMT4">
                  <p:embed/>
                </p:oleObj>
              </mc:Choice>
              <mc:Fallback>
                <p:oleObj name="Equation" r:id="rId5" imgW="26161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808" y="3357563"/>
                        <a:ext cx="6550384" cy="61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71" name="Text Box 27"/>
          <p:cNvSpPr txBox="1">
            <a:spLocks noChangeArrowheads="1"/>
          </p:cNvSpPr>
          <p:nvPr/>
        </p:nvSpPr>
        <p:spPr bwMode="auto">
          <a:xfrm>
            <a:off x="72306" y="3789040"/>
            <a:ext cx="12907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ý:</a:t>
            </a:r>
            <a:endParaRPr lang="vi-VN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72" name="Text Box 28"/>
          <p:cNvSpPr txBox="1">
            <a:spLocks noChangeArrowheads="1"/>
          </p:cNvSpPr>
          <p:nvPr/>
        </p:nvSpPr>
        <p:spPr bwMode="auto">
          <a:xfrm>
            <a:off x="58910" y="4365104"/>
            <a:ext cx="865602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000" b="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0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3000" b="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7373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085274"/>
              </p:ext>
            </p:extLst>
          </p:nvPr>
        </p:nvGraphicFramePr>
        <p:xfrm>
          <a:off x="1594366" y="4941168"/>
          <a:ext cx="7154684" cy="97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6" name="Equation" r:id="rId7" imgW="2857320" imgH="393480" progId="Equation.DSMT4">
                  <p:embed/>
                </p:oleObj>
              </mc:Choice>
              <mc:Fallback>
                <p:oleObj name="Equation" r:id="rId7" imgW="2857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4366" y="4941168"/>
                        <a:ext cx="7154684" cy="97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7374" name="Text Box 30"/>
              <p:cNvSpPr txBox="1">
                <a:spLocks noChangeArrowheads="1"/>
              </p:cNvSpPr>
              <p:nvPr/>
            </p:nvSpPr>
            <p:spPr bwMode="auto">
              <a:xfrm>
                <a:off x="0" y="5805264"/>
                <a:ext cx="10754675" cy="55399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 b="0" dirty="0" smtClean="0">
                    <a:latin typeface="Times New Roman" pitchFamily="18" charset="0"/>
                    <a:cs typeface="Times New Roman" pitchFamily="18" charset="0"/>
                  </a:rPr>
                  <a:t>- </a:t>
                </a:r>
                <a:r>
                  <a:rPr lang="en-US" sz="3000" b="0" dirty="0" err="1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sz="3000" b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0" dirty="0" err="1">
                    <a:latin typeface="Times New Roman" pitchFamily="18" charset="0"/>
                    <a:cs typeface="Times New Roman" pitchFamily="18" charset="0"/>
                  </a:rPr>
                  <a:t>lý</a:t>
                </a:r>
                <a:r>
                  <a:rPr lang="en-US" sz="3000" b="0" dirty="0">
                    <a:latin typeface="Times New Roman" pitchFamily="18" charset="0"/>
                    <a:cs typeface="Times New Roman" pitchFamily="18" charset="0"/>
                  </a:rPr>
                  <a:t> 1 </a:t>
                </a:r>
                <a:r>
                  <a:rPr lang="en-US" sz="3000" b="0" dirty="0" err="1">
                    <a:latin typeface="Times New Roman" pitchFamily="18" charset="0"/>
                    <a:cs typeface="Times New Roman" pitchFamily="18" charset="0"/>
                  </a:rPr>
                  <a:t>về</a:t>
                </a:r>
                <a:r>
                  <a:rPr lang="en-US" sz="3000" b="0" dirty="0">
                    <a:latin typeface="Times New Roman" pitchFamily="18" charset="0"/>
                    <a:cs typeface="Times New Roman" pitchFamily="18" charset="0"/>
                  </a:rPr>
                  <a:t> GHHH </a:t>
                </a:r>
                <a:r>
                  <a:rPr lang="en-US" sz="3000" b="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3000" b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0" dirty="0" err="1"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3000" b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0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000" b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0" dirty="0" err="1"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SG" sz="30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SG" sz="3000" b="0" i="1" smtClean="0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SG" sz="30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→</m:t>
                    </m:r>
                    <m:sSub>
                      <m:sSubPr>
                        <m:ctrlPr>
                          <a:rPr lang="en-SG" sz="3000" b="0" i="1" smtClean="0">
                            <a:latin typeface="Cambria Math" panose="02040503050406030204" pitchFamily="18" charset="0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SG" sz="3000" b="0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SG" sz="3000" b="0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000" b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0" dirty="0" smtClean="0">
                    <a:latin typeface="Times New Roman" pitchFamily="18" charset="0"/>
                    <a:cs typeface="Times New Roman" pitchFamily="18" charset="0"/>
                  </a:rPr>
                  <a:t>vẫn </a:t>
                </a:r>
                <a:r>
                  <a:rPr lang="en-US" sz="3000" b="0" dirty="0" err="1">
                    <a:latin typeface="Times New Roman" pitchFamily="18" charset="0"/>
                    <a:cs typeface="Times New Roman" pitchFamily="18" charset="0"/>
                  </a:rPr>
                  <a:t>đúng</a:t>
                </a:r>
                <a:r>
                  <a:rPr lang="en-US" sz="3000" b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0" dirty="0" err="1" smtClean="0"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sz="3000" b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SG" sz="3000" i="1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SG" sz="30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→</m:t>
                    </m:r>
                    <m:r>
                      <a:rPr lang="en-SG" sz="300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±∞</m:t>
                    </m:r>
                  </m:oMath>
                </a14:m>
                <a:endParaRPr lang="vi-VN" sz="3000" b="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7374" name="Text 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5805264"/>
                <a:ext cx="10754675" cy="553998"/>
              </a:xfrm>
              <a:prstGeom prst="rect">
                <a:avLst/>
              </a:prstGeom>
              <a:blipFill rotWithShape="1">
                <a:blip r:embed="rId9"/>
                <a:stretch>
                  <a:fillRect l="-1304" t="-14286" b="-329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ounded Rectangle 17"/>
          <p:cNvSpPr/>
          <p:nvPr/>
        </p:nvSpPr>
        <p:spPr>
          <a:xfrm>
            <a:off x="313812" y="94526"/>
            <a:ext cx="10072329" cy="744253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 bwMode="white">
          <a:xfrm>
            <a:off x="503222" y="241432"/>
            <a:ext cx="9882921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itchFamily="18" charset="0"/>
                <a:cs typeface="Times New Roman" panose="02020603050405020304" pitchFamily="18" charset="0"/>
              </a:rPr>
              <a:t>BÀI 3 : GIỚI HẠN HÀM SỐ (</a:t>
            </a:r>
            <a:r>
              <a:rPr lang="en-US" altLang="en-US" b="1" dirty="0" err="1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5F6FB48B-97BF-4721-9FE5-3DAA416559B9}"/>
              </a:ext>
            </a:extLst>
          </p:cNvPr>
          <p:cNvSpPr/>
          <p:nvPr/>
        </p:nvSpPr>
        <p:spPr>
          <a:xfrm>
            <a:off x="144314" y="1124744"/>
            <a:ext cx="10580662" cy="619272"/>
          </a:xfrm>
          <a:prstGeom prst="rect">
            <a:avLst/>
          </a:prstGeom>
          <a:solidFill>
            <a:srgbClr val="0000CC"/>
          </a:solidFill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3200" b="1" dirty="0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II. GIỚI HẠN HỮU HẠN CỦA HÀM SỐ TẠI VÔ CỰC.</a:t>
            </a:r>
            <a:endParaRPr lang="en-US" sz="3200" b="1" dirty="0">
              <a:solidFill>
                <a:srgbClr val="FFFF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5F6FB48B-97BF-4721-9FE5-3DAA416559B9}"/>
              </a:ext>
            </a:extLst>
          </p:cNvPr>
          <p:cNvSpPr/>
          <p:nvPr/>
        </p:nvSpPr>
        <p:spPr>
          <a:xfrm>
            <a:off x="144314" y="1909146"/>
            <a:ext cx="7416824" cy="619272"/>
          </a:xfrm>
          <a:prstGeom prst="rect">
            <a:avLst/>
          </a:prstGeom>
          <a:solidFill>
            <a:srgbClr val="0000CC"/>
          </a:solidFill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3200" b="1" dirty="0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1.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Định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nghĩa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 3 :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Học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sgk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trang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 128</a:t>
            </a:r>
            <a:endParaRPr lang="en-US" sz="3200" b="1" dirty="0">
              <a:solidFill>
                <a:srgbClr val="FFFF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50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7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7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7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7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7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7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6" grpId="0"/>
      <p:bldP spid="57371" grpId="0"/>
      <p:bldP spid="57372" grpId="0"/>
      <p:bldP spid="57374" grpId="0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13812" y="94526"/>
            <a:ext cx="10072329" cy="744253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white">
          <a:xfrm>
            <a:off x="503222" y="241432"/>
            <a:ext cx="9882921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itchFamily="18" charset="0"/>
                <a:cs typeface="Times New Roman" panose="02020603050405020304" pitchFamily="18" charset="0"/>
              </a:rPr>
              <a:t>BÀI 3 : GIỚI HẠN HÀM SỐ (</a:t>
            </a:r>
            <a:r>
              <a:rPr lang="en-US" altLang="en-US" b="1" dirty="0" err="1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44314" y="1196752"/>
                <a:ext cx="10441160" cy="5361724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3200" b="1" dirty="0" smtClean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b="1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Ví</a:t>
                </a:r>
                <a:r>
                  <a:rPr lang="en-US" sz="3200" b="1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dụ</a:t>
                </a:r>
                <a:r>
                  <a:rPr lang="en-US" sz="3200" b="1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: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Tính</a:t>
                </a:r>
                <a:endParaRPr lang="en-US" sz="3200" dirty="0" smtClean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3200" b="1" dirty="0">
                  <a:solidFill>
                    <a:srgbClr val="FFFF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Giải :</a:t>
                </a:r>
                <a:r>
                  <a:rPr lang="en-US" sz="32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Chia </a:t>
                </a:r>
                <a:r>
                  <a:rPr lang="en-US" sz="32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cả</a:t>
                </a:r>
                <a:r>
                  <a:rPr lang="en-US" sz="32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tử</a:t>
                </a:r>
                <a:r>
                  <a:rPr lang="en-US" sz="32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2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mẫu</a:t>
                </a:r>
                <a:r>
                  <a:rPr lang="en-US" sz="32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32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SG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SG" sz="3200" b="0" i="1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SG" sz="3200" b="0" i="1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32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endParaRPr lang="en-US" sz="3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32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14" y="1196752"/>
                <a:ext cx="10441160" cy="5361724"/>
              </a:xfrm>
              <a:prstGeom prst="rect">
                <a:avLst/>
              </a:prstGeom>
              <a:blipFill rotWithShape="1">
                <a:blip r:embed="rId3"/>
                <a:stretch>
                  <a:fillRect l="-1339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643282"/>
              </p:ext>
            </p:extLst>
          </p:nvPr>
        </p:nvGraphicFramePr>
        <p:xfrm>
          <a:off x="2448570" y="1412776"/>
          <a:ext cx="2966269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2" name="Equation" r:id="rId4" imgW="2108160" imgH="647640" progId="Equation.DSMT4">
                  <p:embed/>
                </p:oleObj>
              </mc:Choice>
              <mc:Fallback>
                <p:oleObj name="Equation" r:id="rId4" imgW="2108160" imgH="647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8570" y="1412776"/>
                        <a:ext cx="2966269" cy="11521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76507"/>
              </p:ext>
            </p:extLst>
          </p:nvPr>
        </p:nvGraphicFramePr>
        <p:xfrm>
          <a:off x="1296442" y="3789040"/>
          <a:ext cx="4362996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3" name="Equation" r:id="rId6" imgW="3479760" imgH="1218960" progId="Equation.DSMT4">
                  <p:embed/>
                </p:oleObj>
              </mc:Choice>
              <mc:Fallback>
                <p:oleObj name="Equation" r:id="rId6" imgW="3479760" imgH="1218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442" y="3789040"/>
                        <a:ext cx="4362996" cy="20162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954627"/>
              </p:ext>
            </p:extLst>
          </p:nvPr>
        </p:nvGraphicFramePr>
        <p:xfrm>
          <a:off x="5760938" y="4437112"/>
          <a:ext cx="216024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4" name="Equation" r:id="rId8" imgW="1574640" imgH="609480" progId="Equation.DSMT4">
                  <p:embed/>
                </p:oleObj>
              </mc:Choice>
              <mc:Fallback>
                <p:oleObj name="Equation" r:id="rId8" imgW="157464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760938" y="4437112"/>
                        <a:ext cx="2160240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2565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0" y="2560602"/>
            <a:ext cx="53191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indent="216826" defTabSz="1095543" eaLnBrk="1" hangingPunct="1"/>
            <a:r>
              <a:rPr lang="vi-VN" sz="2900" dirty="0">
                <a:solidFill>
                  <a:schemeClr val="bg1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vi-VN" sz="2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0" y="8275602"/>
            <a:ext cx="31316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r>
              <a:rPr lang="vi-VN" sz="2900">
                <a:solidFill>
                  <a:schemeClr val="bg1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.</a:t>
            </a:r>
            <a:endParaRPr lang="vi-VN" sz="22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500788"/>
            <a:ext cx="221312" cy="387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500788"/>
            <a:ext cx="221312" cy="387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13812" y="-27384"/>
            <a:ext cx="10072329" cy="744253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white">
          <a:xfrm>
            <a:off x="503222" y="119522"/>
            <a:ext cx="9882921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itchFamily="18" charset="0"/>
                <a:cs typeface="Times New Roman" panose="02020603050405020304" pitchFamily="18" charset="0"/>
              </a:rPr>
              <a:t>BÀI 3 : GIỚI HẠN HÀM SỐ (</a:t>
            </a:r>
            <a:r>
              <a:rPr lang="en-US" altLang="en-US" b="1" dirty="0" err="1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5F6FB48B-97BF-4721-9FE5-3DAA416559B9}"/>
              </a:ext>
            </a:extLst>
          </p:cNvPr>
          <p:cNvSpPr/>
          <p:nvPr/>
        </p:nvSpPr>
        <p:spPr>
          <a:xfrm>
            <a:off x="144314" y="764704"/>
            <a:ext cx="10580662" cy="619272"/>
          </a:xfrm>
          <a:prstGeom prst="rect">
            <a:avLst/>
          </a:prstGeom>
          <a:solidFill>
            <a:srgbClr val="0000CC"/>
          </a:solidFill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3200" b="1" dirty="0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II. GIỚI HẠN HỮU HẠN CỦA HÀM SỐ TẠI VÔ CỰC.</a:t>
            </a:r>
            <a:endParaRPr lang="en-US" sz="3200" b="1" dirty="0">
              <a:solidFill>
                <a:srgbClr val="FFFF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44314" y="1484784"/>
                <a:ext cx="10580662" cy="792909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2. 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Các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dạng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giới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hạn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vô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SG" sz="32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en-SG" sz="32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  <m:r>
                      <a:rPr lang="en-SG" sz="3200" b="1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SG" sz="32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∞−∞</m:t>
                    </m:r>
                  </m:oMath>
                </a14:m>
                <a:r>
                  <a:rPr lang="en-US" sz="32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2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32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khử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200" b="1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14" y="1484784"/>
                <a:ext cx="10580662" cy="792909"/>
              </a:xfrm>
              <a:prstGeom prst="rect">
                <a:avLst/>
              </a:prstGeom>
              <a:blipFill rotWithShape="1">
                <a:blip r:embed="rId4"/>
                <a:stretch>
                  <a:fillRect l="-1321" b="-7353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48828" y="2345350"/>
                <a:ext cx="10580662" cy="4490909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marL="514350" indent="-514350">
                  <a:lnSpc>
                    <a:spcPct val="107000"/>
                  </a:lnSpc>
                  <a:spcAft>
                    <a:spcPts val="0"/>
                  </a:spcAft>
                  <a:buAutoNum type="alphaLcPeriod"/>
                </a:pP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ạng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vô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SG" sz="32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en-SG" sz="32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  <m:r>
                      <a:rPr lang="en-SG" sz="3200" b="1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SG" sz="3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457200" indent="-457200">
                  <a:lnSpc>
                    <a:spcPct val="107000"/>
                  </a:lnSpc>
                  <a:spcAft>
                    <a:spcPts val="0"/>
                  </a:spcAft>
                  <a:buFont typeface="Wingdings" pitchFamily="2" charset="2"/>
                  <a:buChar char="v"/>
                </a:pPr>
                <a:r>
                  <a:rPr lang="en-SG" sz="3200" b="1" dirty="0" err="1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Loại</a:t>
                </a:r>
                <a:r>
                  <a:rPr lang="en-SG" sz="3200" b="1" dirty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1 </a:t>
                </a:r>
                <a:r>
                  <a:rPr lang="en-SG" sz="3200" b="1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:                 </a:t>
                </a:r>
                <a:r>
                  <a:rPr lang="en-SG" sz="32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( </a:t>
                </a:r>
                <a:r>
                  <a:rPr lang="en-SG" sz="3200" dirty="0" err="1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Trong</a:t>
                </a:r>
                <a:r>
                  <a:rPr lang="en-SG" sz="32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</a:t>
                </a:r>
                <a:r>
                  <a:rPr lang="en-SG" sz="3200" dirty="0" err="1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đó</a:t>
                </a:r>
                <a:r>
                  <a:rPr lang="en-SG" sz="32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SG" sz="32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f</m:t>
                    </m:r>
                    <m:d>
                      <m:dPr>
                        <m:ctrlPr>
                          <a:rPr lang="en-SG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SG" sz="32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SG" sz="32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SG" sz="32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𝑔</m:t>
                    </m:r>
                    <m:r>
                      <a:rPr lang="en-SG" sz="32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(</m:t>
                    </m:r>
                    <m:r>
                      <a:rPr lang="en-SG" sz="32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SG" sz="32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2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32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đa</a:t>
                </a:r>
                <a:r>
                  <a:rPr lang="en-US" sz="32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32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)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3200" b="1" dirty="0" smtClean="0">
                  <a:solidFill>
                    <a:srgbClr val="FFFFFF"/>
                  </a:solidFill>
                  <a:latin typeface="Times New Roman" pitchFamily="18" charset="0"/>
                  <a:ea typeface="Calibri" panose="020F0502020204030204" pitchFamily="34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Phương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pháp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: 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Chia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cả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tử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mẫu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cho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SG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SG" sz="32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SG" sz="32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,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với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k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là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mũ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lớn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nhất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của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cả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tử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mẫu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.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Ví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dụ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: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Tính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các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giới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hạn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sau</a:t>
                </a:r>
                <a:endParaRPr lang="en-US" sz="3200" dirty="0" smtClean="0">
                  <a:solidFill>
                    <a:srgbClr val="FFFFFF"/>
                  </a:solidFill>
                  <a:latin typeface="Times New Roman" pitchFamily="18" charset="0"/>
                  <a:ea typeface="Calibri" panose="020F0502020204030204" pitchFamily="34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endParaRPr lang="en-US" sz="3200" dirty="0">
                  <a:solidFill>
                    <a:srgbClr val="FFFFFF"/>
                  </a:solidFill>
                  <a:effectLst/>
                  <a:latin typeface="Times New Roman" pitchFamily="18" charset="0"/>
                  <a:ea typeface="Calibri" panose="020F0502020204030204" pitchFamily="34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828" y="2345350"/>
                <a:ext cx="10580662" cy="4490909"/>
              </a:xfrm>
              <a:prstGeom prst="rect">
                <a:avLst/>
              </a:prstGeom>
              <a:blipFill rotWithShape="1">
                <a:blip r:embed="rId5"/>
                <a:stretch>
                  <a:fillRect l="-1263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695666"/>
              </p:ext>
            </p:extLst>
          </p:nvPr>
        </p:nvGraphicFramePr>
        <p:xfrm>
          <a:off x="2160538" y="3487787"/>
          <a:ext cx="14478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9" name="Equation" r:id="rId6" imgW="1206360" imgH="787320" progId="Equation.DSMT4">
                  <p:embed/>
                </p:oleObj>
              </mc:Choice>
              <mc:Fallback>
                <p:oleObj name="Equation" r:id="rId6" imgW="1206360" imgH="787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38" y="3487787"/>
                        <a:ext cx="144780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819920"/>
              </p:ext>
            </p:extLst>
          </p:nvPr>
        </p:nvGraphicFramePr>
        <p:xfrm>
          <a:off x="5195888" y="5589588"/>
          <a:ext cx="5078412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0" name="Equation" r:id="rId8" imgW="4241520" imgH="647640" progId="Equation.DSMT4">
                  <p:embed/>
                </p:oleObj>
              </mc:Choice>
              <mc:Fallback>
                <p:oleObj name="Equation" r:id="rId8" imgW="4241520" imgH="647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5888" y="5589588"/>
                        <a:ext cx="5078412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6676370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0" y="2560602"/>
            <a:ext cx="53191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indent="216826" defTabSz="1095543" eaLnBrk="1" hangingPunct="1"/>
            <a:r>
              <a:rPr lang="vi-VN" sz="2900" dirty="0">
                <a:solidFill>
                  <a:schemeClr val="bg1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vi-VN" sz="2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0" y="8275602"/>
            <a:ext cx="31316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r>
              <a:rPr lang="vi-VN" sz="2900">
                <a:solidFill>
                  <a:schemeClr val="bg1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.</a:t>
            </a:r>
            <a:endParaRPr lang="vi-VN" sz="22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500788"/>
            <a:ext cx="221312" cy="387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500788"/>
            <a:ext cx="221312" cy="387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13812" y="-27384"/>
            <a:ext cx="10072329" cy="744253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white">
          <a:xfrm>
            <a:off x="503222" y="119522"/>
            <a:ext cx="9882921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itchFamily="18" charset="0"/>
                <a:cs typeface="Times New Roman" panose="02020603050405020304" pitchFamily="18" charset="0"/>
              </a:rPr>
              <a:t>BÀI 3 : GIỚI HẠN HÀM SỐ (</a:t>
            </a:r>
            <a:r>
              <a:rPr lang="en-US" altLang="en-US" b="1" dirty="0" err="1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5F6FB48B-97BF-4721-9FE5-3DAA416559B9}"/>
              </a:ext>
            </a:extLst>
          </p:cNvPr>
          <p:cNvSpPr/>
          <p:nvPr/>
        </p:nvSpPr>
        <p:spPr>
          <a:xfrm>
            <a:off x="144314" y="764704"/>
            <a:ext cx="10580662" cy="619272"/>
          </a:xfrm>
          <a:prstGeom prst="rect">
            <a:avLst/>
          </a:prstGeom>
          <a:solidFill>
            <a:srgbClr val="0000CC"/>
          </a:solidFill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3200" b="1" dirty="0" smtClean="0">
                <a:solidFill>
                  <a:srgbClr val="FFFFFF"/>
                </a:solidFill>
                <a:latin typeface="Times New Roman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II. GIỚI HẠN HỮU HẠN CỦA HÀM SỐ TẠI VÔ CỰC.</a:t>
            </a:r>
            <a:endParaRPr lang="en-US" sz="3200" b="1" dirty="0">
              <a:solidFill>
                <a:srgbClr val="FFFF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44314" y="1412776"/>
                <a:ext cx="10580662" cy="749116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2.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Các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dạng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giới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hạn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vô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  <m:r>
                      <a:rPr lang="en-SG" sz="3000" b="1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SG" sz="3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∞−∞</m:t>
                    </m:r>
                  </m:oMath>
                </a14:m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khử</a:t>
                </a:r>
                <a:r>
                  <a:rPr lang="en-US" sz="3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000" b="1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14" y="1412776"/>
                <a:ext cx="10580662" cy="749116"/>
              </a:xfrm>
              <a:prstGeom prst="rect">
                <a:avLst/>
              </a:prstGeom>
              <a:blipFill rotWithShape="1">
                <a:blip r:embed="rId4"/>
                <a:stretch>
                  <a:fillRect l="-1206" b="-7752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48828" y="2204864"/>
                <a:ext cx="10580662" cy="4624086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marL="514350" indent="-514350">
                  <a:lnSpc>
                    <a:spcPct val="107000"/>
                  </a:lnSpc>
                  <a:spcAft>
                    <a:spcPts val="0"/>
                  </a:spcAft>
                  <a:buAutoNum type="alphaLcPeriod"/>
                </a:pP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ạng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vô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SG" sz="28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en-SG" sz="28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  <m:r>
                      <a:rPr lang="en-SG" sz="2800" b="1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SG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SG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 marL="457200" indent="-457200">
                  <a:lnSpc>
                    <a:spcPct val="107000"/>
                  </a:lnSpc>
                  <a:spcAft>
                    <a:spcPts val="0"/>
                  </a:spcAft>
                  <a:buFont typeface="Wingdings" pitchFamily="2" charset="2"/>
                  <a:buChar char="v"/>
                </a:pPr>
                <a:r>
                  <a:rPr lang="en-SG" sz="2800" b="1" dirty="0" err="1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Loại</a:t>
                </a:r>
                <a:r>
                  <a:rPr lang="en-SG" sz="2800" b="1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</a:t>
                </a:r>
                <a:r>
                  <a:rPr lang="en-SG" sz="2800" b="1" dirty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1 </a:t>
                </a:r>
                <a:r>
                  <a:rPr lang="en-SG" sz="2800" b="1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:                 </a:t>
                </a:r>
                <a:r>
                  <a:rPr lang="en-SG" sz="28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( </a:t>
                </a:r>
                <a:r>
                  <a:rPr lang="en-SG" sz="2800" dirty="0" err="1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Trong</a:t>
                </a:r>
                <a:r>
                  <a:rPr lang="en-SG" sz="28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</a:t>
                </a:r>
                <a:r>
                  <a:rPr lang="en-SG" sz="2800" dirty="0" err="1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đó</a:t>
                </a:r>
                <a:r>
                  <a:rPr lang="en-SG" sz="28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f</m:t>
                    </m:r>
                    <m:d>
                      <m:dPr>
                        <m:ctrlPr>
                          <a:rPr lang="en-SG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SG" sz="28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𝑔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(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đa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)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b="1" u="sng" dirty="0" err="1" smtClean="0">
                    <a:solidFill>
                      <a:srgbClr val="FF0000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Nhận</a:t>
                </a:r>
                <a:r>
                  <a:rPr lang="en-US" sz="3200" b="1" u="sng" dirty="0" smtClean="0">
                    <a:solidFill>
                      <a:srgbClr val="FF0000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b="1" u="sng" dirty="0" err="1" smtClean="0">
                    <a:solidFill>
                      <a:srgbClr val="FF0000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xét</a:t>
                </a:r>
                <a:r>
                  <a:rPr lang="en-US" sz="3200" b="1" u="sng" dirty="0" smtClean="0">
                    <a:solidFill>
                      <a:srgbClr val="FF0000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2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: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+/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Nếu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bậc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tử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nhỏ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hơn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bậc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mẫu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thì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kết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quả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giới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hạn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bằng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0.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+/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Nếu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bậc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tử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bằng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bậc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mẫu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thì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kết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quả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giới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hạn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bằng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hệ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số</a:t>
                </a:r>
                <a:r>
                  <a:rPr lang="en-US" sz="3000" dirty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của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số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hạng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bậc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cao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nhất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của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tử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chia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hệ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số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của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số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hạng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bậc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cao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nhất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của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mẫu</a:t>
                </a:r>
                <a:r>
                  <a:rPr lang="en-US" sz="30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.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+/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Nếu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bậc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tử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lớn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hơn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bậc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mẫu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thì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kết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quả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giới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hạn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bằng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vô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30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cực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828" y="2204864"/>
                <a:ext cx="10580662" cy="4624086"/>
              </a:xfrm>
              <a:prstGeom prst="rect">
                <a:avLst/>
              </a:prstGeom>
              <a:blipFill rotWithShape="1">
                <a:blip r:embed="rId5"/>
                <a:stretch>
                  <a:fillRect l="-1263" b="-2094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953939"/>
              </p:ext>
            </p:extLst>
          </p:nvPr>
        </p:nvGraphicFramePr>
        <p:xfrm>
          <a:off x="1864866" y="3127747"/>
          <a:ext cx="14478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0" name="Equation" r:id="rId6" imgW="1206360" imgH="787320" progId="Equation.DSMT4">
                  <p:embed/>
                </p:oleObj>
              </mc:Choice>
              <mc:Fallback>
                <p:oleObj name="Equation" r:id="rId6" imgW="120636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866" y="3127747"/>
                        <a:ext cx="144780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334844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0" y="2560602"/>
            <a:ext cx="53191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indent="216826" defTabSz="1095543" eaLnBrk="1" hangingPunct="1"/>
            <a:r>
              <a:rPr lang="vi-VN" sz="2900" dirty="0">
                <a:solidFill>
                  <a:schemeClr val="bg1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vi-VN" sz="2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0" y="8275602"/>
            <a:ext cx="31316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r>
              <a:rPr lang="vi-VN" sz="2900">
                <a:solidFill>
                  <a:schemeClr val="bg1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.</a:t>
            </a:r>
            <a:endParaRPr lang="vi-VN" sz="22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500788"/>
            <a:ext cx="221312" cy="387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500788"/>
            <a:ext cx="221312" cy="387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13812" y="-27384"/>
            <a:ext cx="10072329" cy="744253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white">
          <a:xfrm>
            <a:off x="503222" y="119522"/>
            <a:ext cx="9882921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itchFamily="18" charset="0"/>
                <a:cs typeface="Times New Roman" panose="02020603050405020304" pitchFamily="18" charset="0"/>
              </a:rPr>
              <a:t>BÀI 3 : GIỚI HẠN HÀM SỐ (</a:t>
            </a:r>
            <a:r>
              <a:rPr lang="en-US" altLang="en-US" b="1" dirty="0" err="1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44314" y="764704"/>
                <a:ext cx="10580662" cy="749116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2.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Các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dạng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giới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hạn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vô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  <m:r>
                      <a:rPr lang="en-SG" sz="3000" b="1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SG" sz="3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∞−∞</m:t>
                    </m:r>
                  </m:oMath>
                </a14:m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khử</a:t>
                </a:r>
                <a:r>
                  <a:rPr lang="en-US" sz="3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000" b="1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14" y="764704"/>
                <a:ext cx="10580662" cy="749116"/>
              </a:xfrm>
              <a:prstGeom prst="rect">
                <a:avLst/>
              </a:prstGeom>
              <a:blipFill rotWithShape="1">
                <a:blip r:embed="rId4"/>
                <a:stretch>
                  <a:fillRect l="-1206" b="-7752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48828" y="1484784"/>
                <a:ext cx="10580662" cy="5450466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marL="514350" indent="-514350">
                  <a:lnSpc>
                    <a:spcPct val="107000"/>
                  </a:lnSpc>
                  <a:spcAft>
                    <a:spcPts val="0"/>
                  </a:spcAft>
                  <a:buAutoNum type="alphaLcPeriod"/>
                </a:pP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ạng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vô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SG" sz="28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en-SG" sz="28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  <m:r>
                      <a:rPr lang="en-SG" sz="2800" b="1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SG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2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457200" indent="-457200">
                  <a:lnSpc>
                    <a:spcPct val="107000"/>
                  </a:lnSpc>
                  <a:spcAft>
                    <a:spcPts val="0"/>
                  </a:spcAft>
                  <a:buFont typeface="Wingdings" pitchFamily="2" charset="2"/>
                  <a:buChar char="v"/>
                </a:pPr>
                <a:r>
                  <a:rPr lang="en-SG" sz="2800" b="1" dirty="0" err="1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Loại</a:t>
                </a:r>
                <a:r>
                  <a:rPr lang="en-SG" sz="2800" b="1" dirty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</a:t>
                </a:r>
                <a:r>
                  <a:rPr lang="en-SG" sz="2800" b="1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2 :                 </a:t>
                </a:r>
                <a:r>
                  <a:rPr lang="en-SG" sz="28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( </a:t>
                </a:r>
                <a:r>
                  <a:rPr lang="en-SG" sz="2800" dirty="0" err="1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Trong</a:t>
                </a:r>
                <a:r>
                  <a:rPr lang="en-SG" sz="28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</a:t>
                </a:r>
                <a:r>
                  <a:rPr lang="en-SG" sz="2800" dirty="0" err="1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đó</a:t>
                </a:r>
                <a:r>
                  <a:rPr lang="en-SG" sz="28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f</m:t>
                    </m:r>
                    <m:d>
                      <m:dPr>
                        <m:ctrlPr>
                          <a:rPr lang="en-SG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SG" sz="28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ho</m:t>
                    </m:r>
                    <m: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ặ</m:t>
                    </m:r>
                    <m:r>
                      <m:rPr>
                        <m:sty m:val="p"/>
                      </m:rP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c</m:t>
                    </m:r>
                    <m: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𝑔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(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chứa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căn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bậc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hoặc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căn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bậc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3 )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Phương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pháp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: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-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Xử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lý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biếu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dưới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dấu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căn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trước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bằng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cách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rút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SG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SG" sz="2800" b="0" i="1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SG" sz="28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(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với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n </a:t>
                </a:r>
                <a:r>
                  <a:rPr lang="en-US" sz="2800" dirty="0" err="1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là</a:t>
                </a:r>
                <a:r>
                  <a:rPr lang="en-US" sz="2800" dirty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số</a:t>
                </a:r>
                <a:r>
                  <a:rPr lang="en-US" sz="2800" dirty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mũ</a:t>
                </a:r>
                <a:r>
                  <a:rPr lang="en-US" sz="2800" dirty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lớn</a:t>
                </a:r>
                <a:r>
                  <a:rPr lang="en-US" sz="2800" dirty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nhất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biểu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)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làm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nhân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tử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chung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và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khai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căn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.   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- Chia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cả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tử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và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mẫu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cho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SG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SG" sz="28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SG" sz="28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,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với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k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số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mũ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lớn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nhất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cả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tử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và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mẫu</a:t>
                </a:r>
                <a:r>
                  <a:rPr lang="en-US" sz="2800" dirty="0" smtClean="0">
                    <a:solidFill>
                      <a:srgbClr val="FFFFFF"/>
                    </a:solidFill>
                    <a:effectLst/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.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800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Chú</a:t>
                </a:r>
                <a:r>
                  <a:rPr lang="en-US" sz="2800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itchFamily="18" charset="0"/>
                  </a:rPr>
                  <a:t> ý 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SG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SG" sz="28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SG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SG" sz="28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SG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   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,  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ế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𝑢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≥0 ( 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h𝑎𝑦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→+∞ )</m:t>
                            </m:r>
                          </m:e>
                          <m:e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,  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ế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𝑢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&lt;0 ( 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h𝑎𝑦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→−∞ )</m:t>
                            </m:r>
                          </m:e>
                        </m:eqArr>
                      </m:e>
                    </m:d>
                  </m:oMath>
                </a14:m>
                <a:endParaRPr lang="en-SG" sz="2800" b="0" i="1" dirty="0" smtClean="0">
                  <a:solidFill>
                    <a:schemeClr val="bg1"/>
                  </a:solidFill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SG" sz="2800" dirty="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          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SG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SG" sz="28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en-SG" sz="28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SG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en-SG" sz="2800" i="1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endParaRPr lang="en-US" sz="2800" dirty="0">
                  <a:solidFill>
                    <a:srgbClr val="FFFFFF"/>
                  </a:solidFill>
                  <a:latin typeface="Times New Roman" pitchFamily="18" charset="0"/>
                  <a:ea typeface="Calibri" panose="020F0502020204030204" pitchFamily="34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828" y="1484784"/>
                <a:ext cx="10580662" cy="5450466"/>
              </a:xfrm>
              <a:prstGeom prst="rect">
                <a:avLst/>
              </a:prstGeom>
              <a:blipFill rotWithShape="1">
                <a:blip r:embed="rId5"/>
                <a:stretch>
                  <a:fillRect l="-976" r="-804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205729"/>
              </p:ext>
            </p:extLst>
          </p:nvPr>
        </p:nvGraphicFramePr>
        <p:xfrm>
          <a:off x="1872506" y="2407667"/>
          <a:ext cx="14478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1" name="Equation" r:id="rId6" imgW="1206360" imgH="787320" progId="Equation.DSMT4">
                  <p:embed/>
                </p:oleObj>
              </mc:Choice>
              <mc:Fallback>
                <p:oleObj name="Equation" r:id="rId6" imgW="120636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2506" y="2407667"/>
                        <a:ext cx="144780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868830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2800151"/>
            <a:ext cx="221312" cy="449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endParaRPr lang="en-US" sz="2200">
              <a:cs typeface="Arial" pitchFamily="34" charset="0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3456067"/>
            <a:ext cx="490552" cy="326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r>
              <a:rPr lang="en-US" sz="140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</a:t>
            </a:r>
            <a:endParaRPr lang="en-US" sz="2200">
              <a:cs typeface="Arial" pitchFamily="34" charset="0"/>
            </a:endParaRPr>
          </a:p>
        </p:txBody>
      </p:sp>
      <p:sp>
        <p:nvSpPr>
          <p:cNvPr id="15" name="Rectangle 26"/>
          <p:cNvSpPr>
            <a:spLocks noChangeArrowheads="1"/>
          </p:cNvSpPr>
          <p:nvPr/>
        </p:nvSpPr>
        <p:spPr bwMode="auto">
          <a:xfrm>
            <a:off x="0" y="2815987"/>
            <a:ext cx="535436" cy="326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r>
              <a:rPr lang="en-US" sz="140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</a:t>
            </a:r>
            <a:endParaRPr lang="en-US" sz="2200">
              <a:cs typeface="Arial" pitchFamily="34" charset="0"/>
            </a:endParaRPr>
          </a:p>
        </p:txBody>
      </p: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0" y="3268781"/>
            <a:ext cx="221312" cy="449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endParaRPr lang="en-US" sz="2200">
              <a:cs typeface="Arial" pitchFamily="34" charset="0"/>
            </a:endParaRPr>
          </a:p>
        </p:txBody>
      </p:sp>
      <p:sp>
        <p:nvSpPr>
          <p:cNvPr id="31" name="Rectangle 32"/>
          <p:cNvSpPr>
            <a:spLocks noChangeArrowheads="1"/>
          </p:cNvSpPr>
          <p:nvPr/>
        </p:nvSpPr>
        <p:spPr bwMode="auto">
          <a:xfrm>
            <a:off x="0" y="6023411"/>
            <a:ext cx="221312" cy="449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endParaRPr lang="en-US" sz="2200">
              <a:cs typeface="Arial" pitchFamily="34" charset="0"/>
            </a:endParaRPr>
          </a:p>
        </p:txBody>
      </p:sp>
      <p:sp>
        <p:nvSpPr>
          <p:cNvPr id="24" name="Rectangle 14"/>
          <p:cNvSpPr>
            <a:spLocks noChangeArrowheads="1"/>
          </p:cNvSpPr>
          <p:nvPr/>
        </p:nvSpPr>
        <p:spPr bwMode="auto">
          <a:xfrm>
            <a:off x="0" y="3227467"/>
            <a:ext cx="759857" cy="326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r>
              <a:rPr lang="en-US" sz="140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     </a:t>
            </a:r>
            <a:endParaRPr lang="en-US" sz="2200">
              <a:cs typeface="Arial" pitchFamily="34" charset="0"/>
            </a:endParaRP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4046021"/>
            <a:ext cx="221312" cy="449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endParaRPr lang="en-US" sz="2200">
              <a:cs typeface="Arial" pitchFamily="34" charset="0"/>
            </a:endParaRPr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0" y="5033407"/>
            <a:ext cx="984277" cy="326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r>
              <a:rPr lang="en-US" sz="140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          </a:t>
            </a:r>
            <a:endParaRPr lang="en-US" sz="2200">
              <a:cs typeface="Arial" pitchFamily="34" charset="0"/>
            </a:endParaRP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0" y="5931971"/>
            <a:ext cx="221312" cy="449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endParaRPr lang="en-US" sz="2200">
              <a:cs typeface="Arial" pitchFamily="34" charset="0"/>
            </a:endParaRPr>
          </a:p>
        </p:txBody>
      </p:sp>
      <p:sp>
        <p:nvSpPr>
          <p:cNvPr id="28" name="Rectangle 18"/>
          <p:cNvSpPr>
            <a:spLocks noChangeArrowheads="1"/>
          </p:cNvSpPr>
          <p:nvPr/>
        </p:nvSpPr>
        <p:spPr bwMode="auto">
          <a:xfrm>
            <a:off x="0" y="6919357"/>
            <a:ext cx="984277" cy="326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9554" tIns="54777" rIns="109554" bIns="54777" numCol="1" anchor="ctr" anchorCtr="0" compatLnSpc="1">
            <a:prstTxWarp prst="textNoShape">
              <a:avLst/>
            </a:prstTxWarp>
            <a:spAutoFit/>
          </a:bodyPr>
          <a:lstStyle/>
          <a:p>
            <a:pPr defTabSz="1095543" eaLnBrk="1" hangingPunct="1"/>
            <a:r>
              <a:rPr lang="en-US" sz="1400">
                <a:latin typeface="Palatino Linotype" pitchFamily="18" charset="0"/>
                <a:ea typeface="Times New Roman" pitchFamily="18" charset="0"/>
                <a:cs typeface="Times New Roman" pitchFamily="18" charset="0"/>
              </a:rPr>
              <a:t>                 </a:t>
            </a:r>
            <a:endParaRPr lang="en-US" sz="2200"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13812" y="-27384"/>
            <a:ext cx="10072329" cy="744253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 bwMode="white">
          <a:xfrm>
            <a:off x="503222" y="119522"/>
            <a:ext cx="9882921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itchFamily="18" charset="0"/>
                <a:cs typeface="Times New Roman" panose="02020603050405020304" pitchFamily="18" charset="0"/>
              </a:rPr>
              <a:t>BÀI 3 : GIỚI HẠN HÀM SỐ (</a:t>
            </a:r>
            <a:r>
              <a:rPr lang="en-US" altLang="en-US" b="1" dirty="0" err="1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44314" y="807676"/>
                <a:ext cx="10580662" cy="749116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2.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Các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dạng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giới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hạn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vô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en-SG" sz="3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  <m:r>
                      <a:rPr lang="en-SG" sz="3000" b="1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SG" sz="3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∞−∞</m:t>
                    </m:r>
                  </m:oMath>
                </a14:m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30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0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khử</a:t>
                </a:r>
                <a:r>
                  <a:rPr lang="en-US" sz="3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000" b="1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14" y="807676"/>
                <a:ext cx="10580662" cy="749116"/>
              </a:xfrm>
              <a:prstGeom prst="rect">
                <a:avLst/>
              </a:prstGeom>
              <a:blipFill rotWithShape="1">
                <a:blip r:embed="rId4"/>
                <a:stretch>
                  <a:fillRect l="-1206" b="-7752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144314" y="1700808"/>
                <a:ext cx="10580662" cy="4920321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marL="514350" indent="-514350">
                  <a:lnSpc>
                    <a:spcPct val="107000"/>
                  </a:lnSpc>
                  <a:spcAft>
                    <a:spcPts val="0"/>
                  </a:spcAft>
                  <a:buAutoNum type="alphaLcPeriod"/>
                </a:pP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ạng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vô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2800" b="1" dirty="0" err="1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en-US" sz="2800" b="1" dirty="0" smtClean="0">
                    <a:solidFill>
                      <a:srgbClr val="FFFFFF"/>
                    </a:solidFill>
                    <a:latin typeface="Times New Roman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SG" sz="28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num>
                      <m:den>
                        <m:r>
                          <a:rPr lang="en-SG" sz="28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∞</m:t>
                        </m:r>
                      </m:den>
                    </m:f>
                    <m:r>
                      <a:rPr lang="en-SG" sz="2800" b="1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SG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2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457200" indent="-457200">
                  <a:lnSpc>
                    <a:spcPct val="107000"/>
                  </a:lnSpc>
                  <a:spcAft>
                    <a:spcPts val="0"/>
                  </a:spcAft>
                  <a:buFont typeface="Wingdings" pitchFamily="2" charset="2"/>
                  <a:buChar char="v"/>
                </a:pPr>
                <a:r>
                  <a:rPr lang="en-SG" sz="2800" b="1" dirty="0" err="1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Loại</a:t>
                </a:r>
                <a:r>
                  <a:rPr lang="en-SG" sz="2800" b="1" dirty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</a:t>
                </a:r>
                <a:r>
                  <a:rPr lang="en-SG" sz="2800" b="1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2 :                 </a:t>
                </a:r>
                <a:r>
                  <a:rPr lang="en-SG" sz="28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( </a:t>
                </a:r>
                <a:r>
                  <a:rPr lang="en-SG" sz="2800" dirty="0" err="1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Trong</a:t>
                </a:r>
                <a:r>
                  <a:rPr lang="en-SG" sz="28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</a:t>
                </a:r>
                <a:r>
                  <a:rPr lang="en-SG" sz="2800" dirty="0" err="1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đó</a:t>
                </a:r>
                <a:r>
                  <a:rPr lang="en-SG" sz="2800" dirty="0" smtClean="0">
                    <a:solidFill>
                      <a:schemeClr val="bg1"/>
                    </a:solidFill>
                    <a:latin typeface="LucidaHandwriting" pitchFamily="18" charset="0"/>
                    <a:ea typeface="LucidaHandwriting" pitchFamily="18" charset="0"/>
                    <a:cs typeface="LucidaHandwriting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f</m:t>
                    </m:r>
                    <m:d>
                      <m:dPr>
                        <m:ctrlPr>
                          <a:rPr lang="en-SG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SG" sz="28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ho</m:t>
                    </m:r>
                    <m: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ặ</m:t>
                    </m:r>
                    <m:r>
                      <m:rPr>
                        <m:sty m:val="p"/>
                      </m:rP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c</m:t>
                    </m:r>
                    <m:r>
                      <a:rPr lang="en-SG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𝑔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(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SG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chứa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căn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bậc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hoặc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bậc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3 )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Ví</a:t>
                </a:r>
                <a:r>
                  <a:rPr lang="en-US" sz="32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dụ</a:t>
                </a:r>
                <a:r>
                  <a:rPr lang="en-US" sz="32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:</a:t>
                </a:r>
                <a:r>
                  <a:rPr lang="en-US" sz="32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Tính</a:t>
                </a:r>
                <a:endParaRPr lang="en-US" sz="3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endPara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14" y="1700808"/>
                <a:ext cx="10580662" cy="4920321"/>
              </a:xfrm>
              <a:prstGeom prst="rect">
                <a:avLst/>
              </a:prstGeom>
              <a:blipFill rotWithShape="1">
                <a:blip r:embed="rId5"/>
                <a:stretch>
                  <a:fillRect l="-1321" r="-115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329862"/>
              </p:ext>
            </p:extLst>
          </p:nvPr>
        </p:nvGraphicFramePr>
        <p:xfrm>
          <a:off x="1873250" y="2624138"/>
          <a:ext cx="14478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5" name="Equation" r:id="rId6" imgW="1206360" imgH="787320" progId="Equation.DSMT4">
                  <p:embed/>
                </p:oleObj>
              </mc:Choice>
              <mc:Fallback>
                <p:oleObj name="Equation" r:id="rId6" imgW="1206360" imgH="7873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0" y="2624138"/>
                        <a:ext cx="144780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457842"/>
              </p:ext>
            </p:extLst>
          </p:nvPr>
        </p:nvGraphicFramePr>
        <p:xfrm>
          <a:off x="1662113" y="4652963"/>
          <a:ext cx="7123112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6" name="Equation" r:id="rId8" imgW="5460840" imgH="914400" progId="Equation.DSMT4">
                  <p:embed/>
                </p:oleObj>
              </mc:Choice>
              <mc:Fallback>
                <p:oleObj name="Equation" r:id="rId8" imgW="5460840" imgH="914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113" y="4652963"/>
                        <a:ext cx="7123112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5879904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cdb2004131l</Template>
  <TotalTime>1559</TotalTime>
  <Words>415</Words>
  <Application>Microsoft Office PowerPoint</Application>
  <PresentationFormat>Custom</PresentationFormat>
  <Paragraphs>110</Paragraphs>
  <Slides>12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7" baseType="lpstr">
      <vt:lpstr>宋体</vt:lpstr>
      <vt:lpstr>Arial</vt:lpstr>
      <vt:lpstr>Calibri</vt:lpstr>
      <vt:lpstr>Calibri Light</vt:lpstr>
      <vt:lpstr>Cambria Math</vt:lpstr>
      <vt:lpstr>LucidaHandwriting</vt:lpstr>
      <vt:lpstr>Palatino Linotype</vt:lpstr>
      <vt:lpstr>Times New Roman</vt:lpstr>
      <vt:lpstr>Verdana</vt:lpstr>
      <vt:lpstr>Wingdings</vt:lpstr>
      <vt:lpstr>Wingdings 2</vt:lpstr>
      <vt:lpstr>2_Custom Design</vt:lpstr>
      <vt:lpstr>Custom Design</vt:lpstr>
      <vt:lpstr>1_Custom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Admin</dc:creator>
  <cp:lastModifiedBy>User</cp:lastModifiedBy>
  <cp:revision>277</cp:revision>
  <dcterms:created xsi:type="dcterms:W3CDTF">2015-11-29T04:28:43Z</dcterms:created>
  <dcterms:modified xsi:type="dcterms:W3CDTF">2020-04-16T04:04:12Z</dcterms:modified>
</cp:coreProperties>
</file>