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6" r:id="rId2"/>
    <p:sldId id="258" r:id="rId3"/>
    <p:sldId id="261" r:id="rId4"/>
    <p:sldId id="274" r:id="rId5"/>
    <p:sldId id="268" r:id="rId6"/>
    <p:sldId id="263" r:id="rId7"/>
    <p:sldId id="273" r:id="rId8"/>
    <p:sldId id="266" r:id="rId9"/>
    <p:sldId id="264" r:id="rId10"/>
    <p:sldId id="269" r:id="rId11"/>
    <p:sldId id="272" r:id="rId12"/>
    <p:sldId id="270" r:id="rId13"/>
    <p:sldId id="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990000"/>
    <a:srgbClr val="FFFFFF"/>
    <a:srgbClr val="800E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58" autoAdjust="0"/>
    <p:restoredTop sz="94660"/>
  </p:normalViewPr>
  <p:slideViewPr>
    <p:cSldViewPr snapToGrid="0">
      <p:cViewPr varScale="1">
        <p:scale>
          <a:sx n="69" d="100"/>
          <a:sy n="69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211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14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4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18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87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02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76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927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98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0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07781-47A6-48A3-9BC1-F987DE9C4CE3}" type="datetimeFigureOut">
              <a:rPr lang="en-US" smtClean="0"/>
              <a:t>25/03/2020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BE089-DA6B-4EB8-ADE6-544A4B001F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87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19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8.png"/><Relationship Id="rId4" Type="http://schemas.openxmlformats.org/officeDocument/2006/relationships/image" Target="../media/image1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13" Type="http://schemas.openxmlformats.org/officeDocument/2006/relationships/image" Target="../media/image16.png"/><Relationship Id="rId18" Type="http://schemas.microsoft.com/office/2007/relationships/hdphoto" Target="../media/hdphoto8.wdp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microsoft.com/office/2007/relationships/hdphoto" Target="../media/hdphoto5.wdp"/><Relationship Id="rId17" Type="http://schemas.openxmlformats.org/officeDocument/2006/relationships/image" Target="../media/image18.png"/><Relationship Id="rId2" Type="http://schemas.openxmlformats.org/officeDocument/2006/relationships/image" Target="../media/image10.png"/><Relationship Id="rId16" Type="http://schemas.microsoft.com/office/2007/relationships/hdphoto" Target="../media/hdphoto7.wdp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11" Type="http://schemas.openxmlformats.org/officeDocument/2006/relationships/image" Target="../media/image15.png"/><Relationship Id="rId5" Type="http://schemas.openxmlformats.org/officeDocument/2006/relationships/image" Target="../media/image12.png"/><Relationship Id="rId15" Type="http://schemas.openxmlformats.org/officeDocument/2006/relationships/image" Target="../media/image17.png"/><Relationship Id="rId10" Type="http://schemas.microsoft.com/office/2007/relationships/hdphoto" Target="../media/hdphoto4.wdp"/><Relationship Id="rId4" Type="http://schemas.openxmlformats.org/officeDocument/2006/relationships/image" Target="../media/image11.png"/><Relationship Id="rId9" Type="http://schemas.openxmlformats.org/officeDocument/2006/relationships/image" Target="../media/image14.png"/><Relationship Id="rId14" Type="http://schemas.microsoft.com/office/2007/relationships/hdphoto" Target="../media/hdphoto6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27.wmf"/><Relationship Id="rId3" Type="http://schemas.openxmlformats.org/officeDocument/2006/relationships/image" Target="../media/image4.jpg"/><Relationship Id="rId7" Type="http://schemas.openxmlformats.org/officeDocument/2006/relationships/image" Target="../media/image22.wmf"/><Relationship Id="rId12" Type="http://schemas.openxmlformats.org/officeDocument/2006/relationships/image" Target="../media/image19.jpg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oleObject" Target="../embeddings/oleObject6.bin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23.wmf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20"/>
          <p:cNvSpPr>
            <a:spLocks noChangeArrowheads="1" noChangeShapeType="1" noTextEdit="1"/>
          </p:cNvSpPr>
          <p:nvPr/>
        </p:nvSpPr>
        <p:spPr bwMode="auto">
          <a:xfrm>
            <a:off x="3335482" y="120361"/>
            <a:ext cx="7239000" cy="151187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SỞ GIÁO DỤC &amp; ĐÀO TẠO BÌNH THUẬN</a:t>
            </a:r>
          </a:p>
          <a:p>
            <a:pPr algn="ctr"/>
            <a:r>
              <a:rPr lang="en-US" sz="3600" b="1" i="1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THCS &amp; THPT LÊ LỢI</a:t>
            </a:r>
            <a:endParaRPr lang="en-US" sz="3600" b="1" i="1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33352" y="2197942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LUYỆN THI THPT QUỐC GIA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50027" y="5757064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VIÊN: VÕ THỊ KIM ANH</a:t>
            </a:r>
            <a:endParaRPr lang="en-US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62892" y="3339697"/>
            <a:ext cx="94115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CHUYÊN ĐỀ: </a:t>
            </a:r>
            <a:endParaRPr lang="en-US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KIM LOẠI KIỀM THỔ VÀ HỢP CHẤT QUAN TRỌNG CỦA KIM LOẠI KIỀM THỔ 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5" descr="F:\Hinh truong\LOGO 2014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36" y="0"/>
            <a:ext cx="17526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242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4118" y="963738"/>
            <a:ext cx="119678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11: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mẫu hợp kim Na-Ba tác dụng với nước (dư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thu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 dung dịch X và 3,36 lít H</a:t>
            </a:r>
            <a:r>
              <a:rPr lang="pt-B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(ở đktc).Thể tích dung dịch axit H</a:t>
            </a:r>
            <a:r>
              <a:rPr lang="pt-B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pt-B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2M cần dùng để trung hoà dung dịch X là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</a:t>
            </a: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150 ml.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75 ml.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ml.	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ml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615363" y="3235492"/>
            <a:ext cx="12156141" cy="1959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2R   +   2H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   →      2ROH   +    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endParaRPr lang="en-US" sz="2800" baseline="-25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2ROH    +   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→      R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+   2H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62307" y="4213025"/>
                <a:ext cx="8780929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0,3   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←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0,15</a:t>
                </a:r>
              </a:p>
              <a:p>
                <a:endParaRPr lang="en-US" sz="28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0,3 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0,15 </a:t>
                </a:r>
                <a:endPara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307" y="4213025"/>
                <a:ext cx="8780929" cy="1384995"/>
              </a:xfrm>
              <a:prstGeom prst="rect">
                <a:avLst/>
              </a:prstGeom>
              <a:blipFill>
                <a:blip r:embed="rId3"/>
                <a:stretch>
                  <a:fillRect t="-4405" b="-114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ounded Rectangle 4"/>
          <p:cNvSpPr/>
          <p:nvPr/>
        </p:nvSpPr>
        <p:spPr>
          <a:xfrm>
            <a:off x="3833446" y="0"/>
            <a:ext cx="4835770" cy="879231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VẬN DỤNG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596134" y="5682527"/>
                <a:ext cx="6482551" cy="6742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Vậy: </a:t>
                </a:r>
                <a:r>
                  <a:rPr lang="en-US" sz="4000" b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2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6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</a:t>
                </a:r>
                <a:r>
                  <a:rPr lang="en-US" sz="26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6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6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6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2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=  0,075 lit = 75 ml </a:t>
                </a:r>
                <a:endParaRPr lang="en-US" sz="2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6134" y="5682527"/>
                <a:ext cx="6482551" cy="674287"/>
              </a:xfrm>
              <a:prstGeom prst="rect">
                <a:avLst/>
              </a:prstGeom>
              <a:blipFill>
                <a:blip r:embed="rId5"/>
                <a:stretch>
                  <a:fillRect l="-1693" t="-19820" b="-90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298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8342" y="1033051"/>
            <a:ext cx="11190515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tabLst>
                <a:tab pos="514350" algn="l"/>
              </a:tabLst>
            </a:pPr>
            <a:r>
              <a:rPr lang="en-US" sz="3200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12: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thụ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2,24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sz="32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750 ml dung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Ba(OH)</a:t>
            </a:r>
            <a:r>
              <a:rPr lang="en-US" sz="3200" baseline="-25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0,2M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 gam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tủa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32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9705" marR="0" algn="just">
              <a:spcBef>
                <a:spcPts val="0"/>
              </a:spcBef>
              <a:spcAft>
                <a:spcPts val="0"/>
              </a:spcAft>
              <a:tabLst>
                <a:tab pos="179705" algn="l"/>
                <a:tab pos="514350" algn="l"/>
                <a:tab pos="1800225" algn="l"/>
                <a:tab pos="3420110" algn="l"/>
                <a:tab pos="5039995" algn="l"/>
              </a:tabLs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29,55.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9,85.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19,70.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39,40.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33446" y="1"/>
            <a:ext cx="4835770" cy="827314"/>
          </a:xfrm>
          <a:prstGeom prst="roundRect">
            <a:avLst/>
          </a:prstGeom>
          <a:blipFill>
            <a:blip r:embed="rId4"/>
            <a:stretch>
              <a:fillRect/>
            </a:stretch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VẬN DỤNG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06862" y="2659873"/>
                <a:ext cx="8998857" cy="1566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endParaRPr lang="en-US" sz="28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Đặt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baseline="3000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𝒏</m:t>
                            </m:r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𝑶𝑯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</m:sup>
                        </m:sSup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baseline="3000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𝒏</m:t>
                            </m:r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𝑪𝑶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=  3</a:t>
                </a:r>
              </a:p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endParaRPr lang="en-US" sz="24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862" y="2659873"/>
                <a:ext cx="8998857" cy="1566263"/>
              </a:xfrm>
              <a:prstGeom prst="rect">
                <a:avLst/>
              </a:prstGeom>
              <a:blipFill>
                <a:blip r:embed="rId5"/>
                <a:stretch>
                  <a:fillRect l="-1084" t="-38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4876798" y="3134315"/>
            <a:ext cx="7133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(BaCO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15141" y="4100571"/>
            <a:ext cx="90206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Ba(OH)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→  BaCO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↓  +  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24298" y="4565735"/>
            <a:ext cx="8251372" cy="1405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0,1       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0,1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BaCO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=   0,1 x 197  = 19,70 (gam)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452553"/>
              </p:ext>
            </p:extLst>
          </p:nvPr>
        </p:nvGraphicFramePr>
        <p:xfrm>
          <a:off x="5067554" y="3258333"/>
          <a:ext cx="404948" cy="369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6" imgW="190417" imgH="152334" progId="Equation.3">
                  <p:embed/>
                </p:oleObj>
              </mc:Choice>
              <mc:Fallback>
                <p:oleObj name="Equation" r:id="rId6" imgW="190417" imgH="152334" progId="Equation.3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554" y="3258333"/>
                        <a:ext cx="404948" cy="3693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46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8934" y="1603144"/>
            <a:ext cx="11498662" cy="34163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38100">
            <a:solidFill>
              <a:srgbClr val="002060"/>
            </a:solidFill>
            <a:prstDash val="sysDot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endParaRPr lang="en-US" sz="7200" b="1" cap="none" spc="0" dirty="0" smtClean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en-US" sz="7200" b="1" dirty="0" err="1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C</a:t>
            </a:r>
            <a:r>
              <a:rPr lang="en-US" sz="7200" b="1" cap="none" spc="0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húc</a:t>
            </a:r>
            <a:r>
              <a:rPr lang="en-US" sz="7200" b="1" cap="none" spc="0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en-US" sz="7200" b="1" cap="none" spc="0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các</a:t>
            </a:r>
            <a:r>
              <a:rPr lang="en-US" sz="7200" b="1" cap="none" spc="0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  </a:t>
            </a:r>
            <a:r>
              <a:rPr lang="en-US" sz="7200" b="1" cap="none" spc="0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em</a:t>
            </a:r>
            <a:r>
              <a:rPr lang="en-US" sz="7200" b="1" cap="none" spc="0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en-US" sz="7200" b="1" cap="none" spc="0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thành</a:t>
            </a:r>
            <a:r>
              <a:rPr lang="en-US" sz="7200" b="1" cap="none" spc="0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en-US" sz="7200" b="1" cap="none" spc="0" dirty="0" err="1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công</a:t>
            </a:r>
            <a:endParaRPr lang="en-US" sz="7200" b="1" cap="none" spc="0" dirty="0" smtClean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/>
            <a:r>
              <a:rPr lang="en-US" sz="7200" b="1" cap="none" spc="0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endParaRPr lang="en-US" sz="7200" b="1" cap="none" spc="0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69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33446" y="41565"/>
            <a:ext cx="3897390" cy="879231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ÁN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903139"/>
              </p:ext>
            </p:extLst>
          </p:nvPr>
        </p:nvGraphicFramePr>
        <p:xfrm>
          <a:off x="4237358" y="1246909"/>
          <a:ext cx="3089566" cy="53149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4783">
                  <a:extLst>
                    <a:ext uri="{9D8B030D-6E8A-4147-A177-3AD203B41FA5}">
                      <a16:colId xmlns:a16="http://schemas.microsoft.com/office/drawing/2014/main" val="1225227238"/>
                    </a:ext>
                  </a:extLst>
                </a:gridCol>
                <a:gridCol w="1544783">
                  <a:extLst>
                    <a:ext uri="{9D8B030D-6E8A-4147-A177-3AD203B41FA5}">
                      <a16:colId xmlns:a16="http://schemas.microsoft.com/office/drawing/2014/main" val="551769612"/>
                    </a:ext>
                  </a:extLst>
                </a:gridCol>
              </a:tblGrid>
              <a:tr h="40884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ĐÁP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ÁN 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783504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573793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398474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03330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774670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328312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4800466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094503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18785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487567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799324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608443"/>
                  </a:ext>
                </a:extLst>
              </a:tr>
              <a:tr h="40884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3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97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443162" y="1"/>
            <a:ext cx="7029449" cy="1143000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ÔN TẬP </a:t>
            </a:r>
            <a:endParaRPr 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1473" y="1313853"/>
            <a:ext cx="7872413" cy="9001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kiềm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71472" y="3193842"/>
            <a:ext cx="7872413" cy="9001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canxi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71472" y="4902791"/>
            <a:ext cx="3756391" cy="90011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02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" y="28899"/>
            <a:ext cx="6786289" cy="1325188"/>
          </a:xfrm>
          <a:prstGeom prst="roundRect">
            <a:avLst/>
          </a:prstGeom>
          <a:solidFill>
            <a:srgbClr val="002060"/>
          </a:solidFill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600" b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A  </a:t>
            </a:r>
            <a:r>
              <a:rPr lang="en-US" sz="26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Be, Mg, Ca, </a:t>
            </a:r>
            <a:r>
              <a:rPr lang="en-US" sz="2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Ba, Ra.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6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</a:t>
            </a:r>
            <a:r>
              <a:rPr lang="en-US" sz="2600" b="1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 Mg</a:t>
            </a:r>
            <a:r>
              <a:rPr lang="en-US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[Ne] 3s</a:t>
            </a:r>
            <a:r>
              <a:rPr lang="en-US" sz="2600" b="1" baseline="3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541748" y="41512"/>
            <a:ext cx="4598116" cy="751968"/>
          </a:xfrm>
          <a:prstGeom prst="roundRect">
            <a:avLst/>
          </a:prstGeom>
          <a:ln w="38100" cmpd="thickThin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 + Cl</a:t>
            </a:r>
            <a:r>
              <a:rPr lang="en-US" sz="2600" b="1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→  MgCl</a:t>
            </a:r>
            <a:r>
              <a:rPr lang="en-US" sz="2600" b="1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517432" y="1115384"/>
            <a:ext cx="4622432" cy="1718859"/>
          </a:xfrm>
          <a:prstGeom prst="roundRect">
            <a:avLst/>
          </a:prstGeom>
          <a:ln w="38100" cmpd="thickThin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</a:t>
            </a:r>
            <a:r>
              <a:rPr lang="en-US" sz="2600" b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600" b="1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algn="ctr"/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hông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endParaRPr lang="en-US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+ 2H</a:t>
            </a:r>
            <a:r>
              <a:rPr lang="en-US" sz="2600" b="1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→ Ca(OH)</a:t>
            </a:r>
            <a:r>
              <a:rPr lang="en-US" sz="2600" b="1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H</a:t>
            </a:r>
            <a:r>
              <a:rPr lang="en-US" sz="2600" b="1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</a:p>
          <a:p>
            <a:pPr algn="ctr"/>
            <a:endParaRPr lang="en-US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7712757" y="3260561"/>
            <a:ext cx="4460019" cy="1044037"/>
          </a:xfrm>
          <a:prstGeom prst="roundRect">
            <a:avLst/>
          </a:prstGeom>
          <a:ln w="28575" cmpd="thickThin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084277" y="4946611"/>
            <a:ext cx="7088499" cy="845993"/>
          </a:xfrm>
          <a:prstGeom prst="roundRect">
            <a:avLst/>
          </a:prstGeom>
          <a:ln w="28575" cmpd="thickThin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7691913" y="3469922"/>
                <a:ext cx="4708007" cy="523220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 + 2HCl  → MgCl</a:t>
                </a:r>
                <a:r>
                  <a:rPr lang="en-US" sz="2800" b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:r>
                  <a:rPr lang="en-US" sz="28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800" b="1" baseline="-250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↑</m:t>
                    </m:r>
                  </m:oMath>
                </a14:m>
                <a:endParaRPr lang="en-US" sz="28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1913" y="3469922"/>
                <a:ext cx="4708007" cy="523220"/>
              </a:xfrm>
              <a:prstGeom prst="rect">
                <a:avLst/>
              </a:prstGeom>
              <a:blipFill>
                <a:blip r:embed="rId2"/>
                <a:stretch>
                  <a:fillRect l="-2584" t="-10227" b="-29545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Box 75"/>
          <p:cNvSpPr txBox="1"/>
          <p:nvPr/>
        </p:nvSpPr>
        <p:spPr>
          <a:xfrm>
            <a:off x="5090460" y="5200061"/>
            <a:ext cx="72683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4Mg + 10HNO</a:t>
            </a:r>
            <a:r>
              <a:rPr lang="en-US" sz="2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loãng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→ 4Mg(NO</a:t>
            </a:r>
            <a:r>
              <a:rPr lang="en-US" sz="2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NH</a:t>
            </a:r>
            <a:r>
              <a:rPr lang="en-US" sz="2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2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+ 3H</a:t>
            </a:r>
            <a:r>
              <a:rPr lang="en-US" sz="2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 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1" y="5855954"/>
            <a:ext cx="5460274" cy="1002046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halogenua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MgCl</a:t>
            </a:r>
            <a:r>
              <a:rPr lang="en-US" sz="2800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  Mg  + Cl</a:t>
            </a:r>
            <a:r>
              <a:rPr lang="en-US" sz="2800" b="1" baseline="-25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1" name="TextBox 130"/>
          <p:cNvSpPr txBox="1"/>
          <p:nvPr/>
        </p:nvSpPr>
        <p:spPr>
          <a:xfrm rot="16001822">
            <a:off x="47935" y="4859909"/>
            <a:ext cx="15803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7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60692">
            <a:off x="892942" y="1416790"/>
            <a:ext cx="1037101" cy="1135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 rot="18125545">
            <a:off x="833928" y="1072411"/>
            <a:ext cx="1277717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" name="Picture 9" descr="image00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36526">
            <a:off x="356682" y="4471812"/>
            <a:ext cx="1506441" cy="1460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ound Diagonal Corner Rectangle 12"/>
          <p:cNvSpPr/>
          <p:nvPr/>
        </p:nvSpPr>
        <p:spPr>
          <a:xfrm rot="16828844">
            <a:off x="1079210" y="5480423"/>
            <a:ext cx="584058" cy="200485"/>
          </a:xfrm>
          <a:prstGeom prst="round2Diag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253327" y="5172891"/>
            <a:ext cx="269603" cy="6722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8343571" y="175885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2102302" y="6250782"/>
            <a:ext cx="10021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đpnc</a:t>
            </a:r>
            <a:r>
              <a:rPr 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" name="Picture 10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611361">
            <a:off x="4471280" y="1858836"/>
            <a:ext cx="3822673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" name="Rounded Rectangle 102"/>
          <p:cNvSpPr/>
          <p:nvPr/>
        </p:nvSpPr>
        <p:spPr>
          <a:xfrm rot="2342333">
            <a:off x="6396276" y="526776"/>
            <a:ext cx="422963" cy="205871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 rot="18647425">
            <a:off x="5147829" y="1295011"/>
            <a:ext cx="31623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 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</a:t>
            </a:r>
            <a:r>
              <a:rPr lang="en-US" sz="2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Cl</a:t>
            </a:r>
            <a:r>
              <a:rPr lang="en-US" sz="2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S,...) </a:t>
            </a:r>
            <a:endParaRPr 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5" name="Picture 10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77471">
            <a:off x="5003004" y="2600151"/>
            <a:ext cx="2765438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" name="Rounded Rectangle 105"/>
          <p:cNvSpPr/>
          <p:nvPr/>
        </p:nvSpPr>
        <p:spPr>
          <a:xfrm rot="19888064">
            <a:off x="5934913" y="2537144"/>
            <a:ext cx="1362831" cy="22472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 rot="19746265">
            <a:off x="6167579" y="2247116"/>
            <a:ext cx="10763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9" name="Picture 10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3159">
            <a:off x="5256754" y="3452962"/>
            <a:ext cx="2410506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" name="Rounded Rectangle 109"/>
          <p:cNvSpPr/>
          <p:nvPr/>
        </p:nvSpPr>
        <p:spPr>
          <a:xfrm rot="399820">
            <a:off x="5965499" y="3444151"/>
            <a:ext cx="1346818" cy="29611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1" name="Picture 10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448853">
            <a:off x="4986339" y="3933989"/>
            <a:ext cx="2205764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" name="Rounded Rectangle 111"/>
          <p:cNvSpPr/>
          <p:nvPr/>
        </p:nvSpPr>
        <p:spPr>
          <a:xfrm rot="2508013">
            <a:off x="5784535" y="4134473"/>
            <a:ext cx="1195605" cy="31934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 rot="587845">
            <a:off x="5517708" y="3421970"/>
            <a:ext cx="2403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xit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baseline="-25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loãng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 rot="2406041">
            <a:off x="5479212" y="4098309"/>
            <a:ext cx="16556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xit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HNO</a:t>
            </a:r>
            <a:r>
              <a:rPr lang="en-US" sz="2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en-US" sz="2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baseline="-25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000" b="1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 baseline="-25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3226465" y="2390155"/>
            <a:ext cx="2139368" cy="242148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khử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9" descr="image00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51742">
            <a:off x="1708754" y="2478381"/>
            <a:ext cx="1634710" cy="1584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ounded Rectangle 1"/>
          <p:cNvSpPr/>
          <p:nvPr/>
        </p:nvSpPr>
        <p:spPr>
          <a:xfrm flipV="1">
            <a:off x="2384598" y="2841057"/>
            <a:ext cx="778630" cy="27618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gular Pentagon 2"/>
          <p:cNvSpPr/>
          <p:nvPr/>
        </p:nvSpPr>
        <p:spPr>
          <a:xfrm>
            <a:off x="-60976" y="2425098"/>
            <a:ext cx="2117814" cy="2140028"/>
          </a:xfrm>
          <a:prstGeom prst="pentagon">
            <a:avLst/>
          </a:prstGeom>
          <a:solidFill>
            <a:srgbClr val="002060"/>
          </a:solidFill>
          <a:ln w="571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 LOẠI KIỀM THỔ 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21284167">
            <a:off x="2060244" y="2668063"/>
            <a:ext cx="14577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206483" y="5655770"/>
            <a:ext cx="266304" cy="1458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582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 animBg="1"/>
      <p:bldP spid="46" grpId="0" animBg="1"/>
      <p:bldP spid="52" grpId="0" animBg="1"/>
      <p:bldP spid="75" grpId="0" animBg="1"/>
      <p:bldP spid="76" grpId="0"/>
      <p:bldP spid="93" grpId="0" animBg="1"/>
      <p:bldP spid="131" grpId="0"/>
      <p:bldP spid="9" grpId="0"/>
      <p:bldP spid="74" grpId="0"/>
      <p:bldP spid="83" grpId="0"/>
      <p:bldP spid="84" grpId="0"/>
      <p:bldP spid="86" grpId="0"/>
      <p:bldP spid="87" grpId="0"/>
      <p:bldP spid="88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6557519" y="36829"/>
            <a:ext cx="5588000" cy="1672046"/>
          </a:xfrm>
          <a:prstGeom prst="round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Canxi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sunfat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(CaSO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CaSO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.2H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CaSO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khan: CaSO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210" y="24317"/>
            <a:ext cx="5885003" cy="17362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Canxi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cacbonat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(CaCO</a:t>
            </a:r>
            <a:r>
              <a:rPr lang="en-US" sz="24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CaCO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CO</a:t>
            </a:r>
            <a:r>
              <a:rPr 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+ H</a:t>
            </a:r>
            <a:r>
              <a:rPr lang="en-US" sz="24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       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Ca(HCO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nhũ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vôi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ounded Rectangle 12"/>
              <p:cNvSpPr/>
              <p:nvPr/>
            </p:nvSpPr>
            <p:spPr>
              <a:xfrm>
                <a:off x="7572781" y="4868596"/>
                <a:ext cx="4580029" cy="1969078"/>
              </a:xfrm>
              <a:prstGeom prst="roundRect">
                <a:avLst/>
              </a:prstGeom>
              <a:ln w="28575">
                <a:solidFill>
                  <a:srgbClr val="0070C0"/>
                </a:solidFill>
                <a:prstDash val="lgDash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Nước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cứng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tạm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𝐶𝑂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bSup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Nước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cứng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vĩnh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cửu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Cl</a:t>
                </a:r>
                <a:r>
                  <a:rPr lang="en-US" sz="2400" b="1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𝑆𝑂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</m:sup>
                    </m:sSubSup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Nước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cứng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toàn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gồm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cứng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tạm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vĩnh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cửu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 algn="ctr"/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Rounded 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781" y="4868596"/>
                <a:ext cx="4580029" cy="1969078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rgbClr val="0070C0"/>
                </a:solidFill>
                <a:prstDash val="lg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Snip Same Side Corner Rectangle 13"/>
          <p:cNvSpPr/>
          <p:nvPr/>
        </p:nvSpPr>
        <p:spPr>
          <a:xfrm>
            <a:off x="3668427" y="4923170"/>
            <a:ext cx="3690218" cy="1910156"/>
          </a:xfrm>
          <a:prstGeom prst="snip2SameRect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Ca(OH)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Na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Na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Snip Same Side Corner Rectangle 14"/>
          <p:cNvSpPr/>
          <p:nvPr/>
        </p:nvSpPr>
        <p:spPr>
          <a:xfrm>
            <a:off x="42190" y="4870360"/>
            <a:ext cx="3396343" cy="1960775"/>
          </a:xfrm>
          <a:prstGeom prst="snip2SameRect">
            <a:avLst/>
          </a:prstGeom>
          <a:ln w="19050">
            <a:solidFill>
              <a:srgbClr val="C0000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vĩnh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Na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Na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Flowchart: Alternate Process 15"/>
          <p:cNvSpPr/>
          <p:nvPr/>
        </p:nvSpPr>
        <p:spPr>
          <a:xfrm>
            <a:off x="9021936" y="1834759"/>
            <a:ext cx="3130875" cy="1586375"/>
          </a:xfrm>
          <a:prstGeom prst="flowChartAlternateProcess">
            <a:avLst/>
          </a:prstGeom>
          <a:ln w="38100">
            <a:solidFill>
              <a:srgbClr val="002060"/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</a:t>
            </a:r>
            <a:r>
              <a:rPr lang="en-US" sz="2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Mg</a:t>
            </a:r>
            <a:r>
              <a:rPr lang="en-US" sz="26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290036">
            <a:off x="734203" y="3922012"/>
            <a:ext cx="2615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ion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21248676">
            <a:off x="3983307" y="2500274"/>
            <a:ext cx="1791090" cy="54220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83730">
            <a:off x="4243496" y="1470831"/>
            <a:ext cx="1485672" cy="127642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3797">
            <a:off x="5790074" y="1506691"/>
            <a:ext cx="1404885" cy="120701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>
            <a:clrChange>
              <a:clrFrom>
                <a:srgbClr val="E5FCAA"/>
              </a:clrFrom>
              <a:clrTo>
                <a:srgbClr val="E5FCA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  <a14:imgEffect>
                      <a14:colorTemperature colorTemp="649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259" y="3026948"/>
            <a:ext cx="3268192" cy="57158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637771">
            <a:off x="4494174" y="1834323"/>
            <a:ext cx="4951773" cy="190187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480887">
            <a:off x="4897065" y="2377564"/>
            <a:ext cx="5211068" cy="190187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0775">
            <a:off x="4842681" y="3183240"/>
            <a:ext cx="2077474" cy="132638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0000" b="90000" l="10000" r="9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87685" y="4014107"/>
            <a:ext cx="1703673" cy="161729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5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830444" y="3601750"/>
            <a:ext cx="2571201" cy="1571517"/>
          </a:xfrm>
          <a:prstGeom prst="rect">
            <a:avLst/>
          </a:prstGeom>
        </p:spPr>
      </p:pic>
      <p:sp>
        <p:nvSpPr>
          <p:cNvPr id="34" name="Oval 33"/>
          <p:cNvSpPr/>
          <p:nvPr/>
        </p:nvSpPr>
        <p:spPr>
          <a:xfrm>
            <a:off x="1592606" y="2180847"/>
            <a:ext cx="2660112" cy="1762592"/>
          </a:xfrm>
          <a:prstGeom prst="ellipse">
            <a:avLst/>
          </a:prstGeom>
          <a:solidFill>
            <a:srgbClr val="00206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 CHẤT KIỀM THỔ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 rot="20517355">
            <a:off x="4244096" y="2179918"/>
            <a:ext cx="14670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canxi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 rot="364518">
            <a:off x="5071821" y="3040882"/>
            <a:ext cx="14683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3387968" y="653889"/>
            <a:ext cx="669500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3343149" y="752517"/>
            <a:ext cx="680345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512764" y="333832"/>
            <a:ext cx="449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82075" y="688186"/>
            <a:ext cx="449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 rot="21034859">
            <a:off x="7003128" y="2722118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 rot="2372075">
            <a:off x="7039392" y="3749918"/>
            <a:ext cx="1482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 rot="20072402">
            <a:off x="5089116" y="3407902"/>
            <a:ext cx="1758312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7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928" y="4098392"/>
            <a:ext cx="4716978" cy="40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82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  <p:bldP spid="35" grpId="0"/>
      <p:bldP spid="36" grpId="0"/>
      <p:bldP spid="43" grpId="0"/>
      <p:bldP spid="45" grpId="0"/>
      <p:bldP spid="46" grpId="0"/>
      <p:bldP spid="47" grpId="0"/>
      <p:bldP spid="4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8408" y="879231"/>
            <a:ext cx="1160584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Kim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Ba.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pl-P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thức chung của oxit kim loại thuộc nhóm </a:t>
            </a:r>
            <a:r>
              <a:rPr lang="pl-PL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IIA</a:t>
            </a:r>
            <a:r>
              <a:rPr lang="pl-P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t-BR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pt-BR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pt-BR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		</a:t>
            </a:r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pt-B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O.	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(THPTQG 2017)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nóng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Mg. 	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Ag. 	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Cu. 	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Fe.</a:t>
            </a:r>
          </a:p>
          <a:p>
            <a:pPr>
              <a:lnSpc>
                <a:spcPct val="150000"/>
              </a:lnSpc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833446" y="0"/>
            <a:ext cx="4835770" cy="764275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VẬN DỤNG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19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59571" y="195943"/>
            <a:ext cx="4835770" cy="879231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VẬN DỤNG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3576" y="1502688"/>
            <a:ext cx="116197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(minh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2018)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chính của đá vôi là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canxi cacbonat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Công thức của canxi cacbonat là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CaSO</a:t>
            </a:r>
            <a:r>
              <a:rPr lang="vi-VN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CaCl</a:t>
            </a:r>
            <a:r>
              <a:rPr lang="vi-VN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CaCO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Ca(HCO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(THPTQG 2019)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vĩnh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		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67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33446" y="0"/>
            <a:ext cx="4835770" cy="879231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VẬN DỤNG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1667" y="1315959"/>
            <a:ext cx="116800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(THPTQG 2019)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Đun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cặn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CaCl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	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CaCO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	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1015" y="3808388"/>
            <a:ext cx="1208063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7: Dung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canxi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cacbonat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	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KCl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</a:t>
            </a:r>
            <a:r>
              <a:rPr lang="en-US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78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369" y="0"/>
            <a:ext cx="12080631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8: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chất: 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Ca, Ca(OH)</a:t>
            </a:r>
            <a:r>
              <a:rPr lang="pt-BR" sz="28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CaCO</a:t>
            </a:r>
            <a:r>
              <a:rPr lang="pt-BR" sz="28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CaO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Dựa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vào mối quan hệ giữa các hợp chất vô cơ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hãy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dãy biến đổi nào sau đây có thể thực hiện được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CaCO</a:t>
            </a:r>
            <a:r>
              <a:rPr lang="pt-B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Ca(OH)</a:t>
            </a:r>
            <a:r>
              <a:rPr lang="pt-B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CaO.	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Ca(OH)</a:t>
            </a:r>
            <a:r>
              <a:rPr lang="pt-B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CaCO</a:t>
            </a:r>
            <a:r>
              <a:rPr lang="pt-BR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CaCO</a:t>
            </a:r>
            <a:r>
              <a:rPr lang="pt-BR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CaO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Ca(OH)</a:t>
            </a:r>
            <a:r>
              <a:rPr lang="pt-BR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CaCO</a:t>
            </a:r>
            <a:r>
              <a:rPr lang="pt-B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Ca(OH)</a:t>
            </a:r>
            <a:r>
              <a:rPr lang="pt-BR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t-B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 9: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Sục khí 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pt-BR" sz="28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từ từ đến dư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vào dung dịch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Ca(OH)</a:t>
            </a:r>
            <a:r>
              <a:rPr lang="pt-BR" sz="28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B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sẽ có hiện tượng gì xảy 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kết tủa trắng.		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kết tủa sau đó kết tủa tan dần.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Dung dịch vẫn trong suốt.	</a:t>
            </a:r>
            <a:r>
              <a:rPr lang="pt-B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t-B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 kết tủa xanh lam.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33446" y="0"/>
            <a:ext cx="4835770" cy="879231"/>
          </a:xfrm>
          <a:prstGeom prst="roundRect">
            <a:avLst/>
          </a:prstGeom>
          <a:blipFill>
            <a:blip r:embed="rId3"/>
            <a:stretch>
              <a:fillRect/>
            </a:stretch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VẬN DỤNG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0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09954" y="2743251"/>
            <a:ext cx="87948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                                                                 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  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569" y="746353"/>
            <a:ext cx="118754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fr-F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10: 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1,41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Mg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dung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1,568 </a:t>
            </a:r>
            <a:r>
              <a:rPr lang="fr-F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fr-FR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đktc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0,60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gam.	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0,90 gam.		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0,42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gam.       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0,81 gam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1240" y="4133690"/>
            <a:ext cx="73465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    →              3x                                      0,14  ← 0,07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   →            2y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825800" y="577598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70765"/>
              </p:ext>
            </p:extLst>
          </p:nvPr>
        </p:nvGraphicFramePr>
        <p:xfrm>
          <a:off x="1903687" y="5273880"/>
          <a:ext cx="2470207" cy="945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9" name="Equation" r:id="rId4" imgW="1130300" imgH="457200" progId="Equation.3">
                  <p:embed/>
                </p:oleObj>
              </mc:Choice>
              <mc:Fallback>
                <p:oleObj name="Equation" r:id="rId4" imgW="11303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687" y="5273880"/>
                        <a:ext cx="2470207" cy="9455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031966" y="56806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7292891"/>
              </p:ext>
            </p:extLst>
          </p:nvPr>
        </p:nvGraphicFramePr>
        <p:xfrm>
          <a:off x="1409954" y="5573246"/>
          <a:ext cx="404948" cy="369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0" name="Equation" r:id="rId6" imgW="190417" imgH="152334" progId="Equation.3">
                  <p:embed/>
                </p:oleObj>
              </mc:Choice>
              <mc:Fallback>
                <p:oleObj name="Equation" r:id="rId6" imgW="190417" imgH="152334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954" y="5573246"/>
                        <a:ext cx="404948" cy="3693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6244045" y="463405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799038"/>
              </p:ext>
            </p:extLst>
          </p:nvPr>
        </p:nvGraphicFramePr>
        <p:xfrm>
          <a:off x="5231813" y="5296289"/>
          <a:ext cx="1627001" cy="945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" name="Equation" r:id="rId8" imgW="698400" imgH="457200" progId="Equation.3">
                  <p:embed/>
                </p:oleObj>
              </mc:Choice>
              <mc:Fallback>
                <p:oleObj name="Equation" r:id="rId8" imgW="6984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1813" y="5296289"/>
                        <a:ext cx="1627001" cy="9455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4373894" y="6080930"/>
            <a:ext cx="5743115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450251"/>
              </p:ext>
            </p:extLst>
          </p:nvPr>
        </p:nvGraphicFramePr>
        <p:xfrm>
          <a:off x="4454577" y="5540667"/>
          <a:ext cx="732844" cy="4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" name="Equation" r:id="rId10" imgW="215713" imgH="152268" progId="Equation.3">
                  <p:embed/>
                </p:oleObj>
              </mc:Choice>
              <mc:Fallback>
                <p:oleObj name="Equation" r:id="rId10" imgW="215713" imgH="152268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4577" y="5540667"/>
                        <a:ext cx="732844" cy="414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3833446" y="-13062"/>
            <a:ext cx="4835770" cy="739500"/>
          </a:xfrm>
          <a:prstGeom prst="roundRect">
            <a:avLst/>
          </a:prstGeom>
          <a:blipFill>
            <a:blip r:embed="rId12"/>
            <a:stretch>
              <a:fillRect/>
            </a:stretch>
          </a:blip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VẬN DỤNG 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77000" y="6286219"/>
            <a:ext cx="70567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0,025 x 24 = 0,60 ( gam) 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3144001"/>
              </p:ext>
            </p:extLst>
          </p:nvPr>
        </p:nvGraphicFramePr>
        <p:xfrm>
          <a:off x="1948186" y="3556908"/>
          <a:ext cx="2457452" cy="6297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3" name="Equation" r:id="rId13" imgW="825500" imgH="279400" progId="Equation.3">
                  <p:embed/>
                </p:oleObj>
              </mc:Choice>
              <mc:Fallback>
                <p:oleObj name="Equation" r:id="rId13" imgW="825500" imgH="279400" progId="Equation.3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8186" y="3556908"/>
                        <a:ext cx="2457452" cy="6297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71"/>
          <p:cNvSpPr>
            <a:spLocks noChangeArrowheads="1"/>
          </p:cNvSpPr>
          <p:nvPr/>
        </p:nvSpPr>
        <p:spPr bwMode="auto">
          <a:xfrm>
            <a:off x="79466" y="-2636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5998202"/>
              </p:ext>
            </p:extLst>
          </p:nvPr>
        </p:nvGraphicFramePr>
        <p:xfrm>
          <a:off x="1854092" y="4432466"/>
          <a:ext cx="2219597" cy="620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4" name="Equation" r:id="rId15" imgW="952087" imgH="304668" progId="Equation.3">
                  <p:embed/>
                </p:oleObj>
              </mc:Choice>
              <mc:Fallback>
                <p:oleObj name="Equation" r:id="rId15" imgW="952087" imgH="304668" progId="Equation.3">
                  <p:embed/>
                  <p:pic>
                    <p:nvPicPr>
                      <p:cNvPr id="0" name="Object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092" y="4432466"/>
                        <a:ext cx="2219597" cy="6204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79"/>
          <p:cNvSpPr>
            <a:spLocks noChangeArrowheads="1"/>
          </p:cNvSpPr>
          <p:nvPr/>
        </p:nvSpPr>
        <p:spPr bwMode="auto">
          <a:xfrm>
            <a:off x="0" y="-17644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365405"/>
              </p:ext>
            </p:extLst>
          </p:nvPr>
        </p:nvGraphicFramePr>
        <p:xfrm>
          <a:off x="6587470" y="3536032"/>
          <a:ext cx="2155771" cy="644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" name="Equation" r:id="rId17" imgW="850531" imgH="279279" progId="Equation.3">
                  <p:embed/>
                </p:oleObj>
              </mc:Choice>
              <mc:Fallback>
                <p:oleObj name="Equation" r:id="rId17" imgW="850531" imgH="279279" progId="Equation.3">
                  <p:embed/>
                  <p:pic>
                    <p:nvPicPr>
                      <p:cNvPr id="0" name="Object 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7470" y="3536032"/>
                        <a:ext cx="2155771" cy="6446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372756" y="3695470"/>
            <a:ext cx="778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75811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493682" y="3440193"/>
            <a:ext cx="6139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80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" grpId="0"/>
      <p:bldP spid="18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2078</TotalTime>
  <Words>786</Words>
  <Application>Microsoft Office PowerPoint</Application>
  <PresentationFormat>Widescreen</PresentationFormat>
  <Paragraphs>159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Arial Rounded MT Bold</vt:lpstr>
      <vt:lpstr>Calibri</vt:lpstr>
      <vt:lpstr>Calibri Light</vt:lpstr>
      <vt:lpstr>Cambria Math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THCS –THPT LÊ LỢI GIÁO VIÊN: VÕ THỊ KIM ANH MÔN: HÓA HỌC – LỚP 12</dc:title>
  <dc:creator>Windows User</dc:creator>
  <cp:lastModifiedBy>Windows User</cp:lastModifiedBy>
  <cp:revision>198</cp:revision>
  <dcterms:created xsi:type="dcterms:W3CDTF">2020-03-15T07:49:16Z</dcterms:created>
  <dcterms:modified xsi:type="dcterms:W3CDTF">2020-03-25T09:04:19Z</dcterms:modified>
</cp:coreProperties>
</file>