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  <p:sldMasterId id="2147483687" r:id="rId2"/>
    <p:sldMasterId id="2147483699" r:id="rId3"/>
  </p:sldMasterIdLst>
  <p:notesMasterIdLst>
    <p:notesMasterId r:id="rId14"/>
  </p:notesMasterIdLst>
  <p:sldIdLst>
    <p:sldId id="277" r:id="rId4"/>
    <p:sldId id="391" r:id="rId5"/>
    <p:sldId id="392" r:id="rId6"/>
    <p:sldId id="384" r:id="rId7"/>
    <p:sldId id="331" r:id="rId8"/>
    <p:sldId id="385" r:id="rId9"/>
    <p:sldId id="387" r:id="rId10"/>
    <p:sldId id="388" r:id="rId11"/>
    <p:sldId id="389" r:id="rId12"/>
    <p:sldId id="390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3333FF"/>
    <a:srgbClr val="FFFFCC"/>
    <a:srgbClr val="99FFCC"/>
    <a:srgbClr val="2A4F86"/>
    <a:srgbClr val="C0C0C0"/>
    <a:srgbClr val="8FAFE9"/>
    <a:srgbClr val="3E68D0"/>
    <a:srgbClr val="6C8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38" autoAdjust="0"/>
    <p:restoredTop sz="94660" autoAdjust="0"/>
  </p:normalViewPr>
  <p:slideViewPr>
    <p:cSldViewPr>
      <p:cViewPr varScale="1">
        <p:scale>
          <a:sx n="89" d="100"/>
          <a:sy n="89" d="100"/>
        </p:scale>
        <p:origin x="778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5C676-73B9-47F3-97DD-B8CF3CB719F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CC6F8-2BBE-478B-8C9B-EA059A90D6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87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gi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"/>
          <p:cNvGrpSpPr>
            <a:grpSpLocks/>
          </p:cNvGrpSpPr>
          <p:nvPr userDrawn="1"/>
        </p:nvGrpSpPr>
        <p:grpSpPr bwMode="auto">
          <a:xfrm>
            <a:off x="26988" y="3175"/>
            <a:ext cx="9199562" cy="6911975"/>
            <a:chOff x="26988" y="3175"/>
            <a:chExt cx="9199562" cy="6911975"/>
          </a:xfrm>
        </p:grpSpPr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26988" y="38100"/>
              <a:ext cx="8686800" cy="6378575"/>
              <a:chOff x="88" y="192"/>
              <a:chExt cx="4512" cy="6261"/>
            </a:xfrm>
          </p:grpSpPr>
          <p:grpSp>
            <p:nvGrpSpPr>
              <p:cNvPr id="21" name="Group 7"/>
              <p:cNvGrpSpPr>
                <a:grpSpLocks/>
              </p:cNvGrpSpPr>
              <p:nvPr/>
            </p:nvGrpSpPr>
            <p:grpSpPr bwMode="auto">
              <a:xfrm>
                <a:off x="96" y="192"/>
                <a:ext cx="42" cy="6261"/>
                <a:chOff x="1248" y="816"/>
                <a:chExt cx="28" cy="3602"/>
              </a:xfrm>
            </p:grpSpPr>
            <p:sp>
              <p:nvSpPr>
                <p:cNvPr id="26" name="Line 4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3" cy="3602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Line 5"/>
                <p:cNvSpPr>
                  <a:spLocks noChangeShapeType="1"/>
                </p:cNvSpPr>
                <p:nvPr/>
              </p:nvSpPr>
              <p:spPr bwMode="auto">
                <a:xfrm>
                  <a:off x="1264" y="843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6"/>
                <p:cNvSpPr>
                  <a:spLocks noChangeShapeType="1"/>
                </p:cNvSpPr>
                <p:nvPr/>
              </p:nvSpPr>
              <p:spPr bwMode="auto">
                <a:xfrm>
                  <a:off x="1276" y="829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8"/>
              <p:cNvGrpSpPr>
                <a:grpSpLocks/>
              </p:cNvGrpSpPr>
              <p:nvPr/>
            </p:nvGrpSpPr>
            <p:grpSpPr bwMode="auto">
              <a:xfrm rot="16200000" flipH="1">
                <a:off x="2320" y="-2040"/>
                <a:ext cx="48" cy="4512"/>
                <a:chOff x="1248" y="816"/>
                <a:chExt cx="32" cy="2016"/>
              </a:xfrm>
            </p:grpSpPr>
            <p:sp>
              <p:nvSpPr>
                <p:cNvPr id="23" name="Line 9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10"/>
                <p:cNvSpPr>
                  <a:spLocks noChangeShapeType="1"/>
                </p:cNvSpPr>
                <p:nvPr/>
              </p:nvSpPr>
              <p:spPr bwMode="auto">
                <a:xfrm>
                  <a:off x="1264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11"/>
                <p:cNvSpPr>
                  <a:spLocks noChangeShapeType="1"/>
                </p:cNvSpPr>
                <p:nvPr/>
              </p:nvSpPr>
              <p:spPr bwMode="auto">
                <a:xfrm>
                  <a:off x="1280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 rot="10800000">
              <a:off x="150813" y="268288"/>
              <a:ext cx="8921750" cy="6553200"/>
              <a:chOff x="36" y="156"/>
              <a:chExt cx="4565" cy="3540"/>
            </a:xfrm>
          </p:grpSpPr>
          <p:grpSp>
            <p:nvGrpSpPr>
              <p:cNvPr id="13" name="Group 14"/>
              <p:cNvGrpSpPr>
                <a:grpSpLocks/>
              </p:cNvGrpSpPr>
              <p:nvPr/>
            </p:nvGrpSpPr>
            <p:grpSpPr bwMode="auto">
              <a:xfrm>
                <a:off x="36" y="192"/>
                <a:ext cx="39" cy="3504"/>
                <a:chOff x="1208" y="816"/>
                <a:chExt cx="26" cy="2016"/>
              </a:xfrm>
            </p:grpSpPr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>
                  <a:off x="120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16"/>
                <p:cNvSpPr>
                  <a:spLocks noChangeShapeType="1"/>
                </p:cNvSpPr>
                <p:nvPr/>
              </p:nvSpPr>
              <p:spPr bwMode="auto">
                <a:xfrm>
                  <a:off x="1222" y="865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17"/>
                <p:cNvSpPr>
                  <a:spLocks noChangeShapeType="1"/>
                </p:cNvSpPr>
                <p:nvPr/>
              </p:nvSpPr>
              <p:spPr bwMode="auto">
                <a:xfrm>
                  <a:off x="1234" y="890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8"/>
              <p:cNvGrpSpPr>
                <a:grpSpLocks/>
              </p:cNvGrpSpPr>
              <p:nvPr/>
            </p:nvGrpSpPr>
            <p:grpSpPr bwMode="auto">
              <a:xfrm rot="16200000" flipH="1">
                <a:off x="2324" y="-2079"/>
                <a:ext cx="42" cy="4512"/>
                <a:chOff x="1224" y="816"/>
                <a:chExt cx="28" cy="2016"/>
              </a:xfrm>
            </p:grpSpPr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1224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>
                  <a:off x="1236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21"/>
                <p:cNvSpPr>
                  <a:spLocks noChangeShapeType="1"/>
                </p:cNvSpPr>
                <p:nvPr/>
              </p:nvSpPr>
              <p:spPr bwMode="auto">
                <a:xfrm>
                  <a:off x="1252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pic>
          <p:nvPicPr>
            <p:cNvPr id="10" name="Picture 293" descr="7"/>
            <p:cNvPicPr>
              <a:picLocks noChangeAspect="1" noChangeArrowheads="1" noCrop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3" y="6553200"/>
              <a:ext cx="261937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14" descr="blumen-pflanzen042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443913" y="6191250"/>
              <a:ext cx="782637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0" descr="36_2_25"/>
            <p:cNvPicPr>
              <a:picLocks noChangeAspect="1" noChangeArrowheads="1" noCrop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5225" y="3175"/>
              <a:ext cx="363538" cy="37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2900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500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8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Company Name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1158345-1324-4D09-9E8B-D8DAE06E91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54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Company Name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9A71F6-CFF9-4720-B29F-EBCFA17C4D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73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01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286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5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57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95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7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857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8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3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11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047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90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6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525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9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39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82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042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99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90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27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41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86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54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382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3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327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gi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89F8F-B984-4BE4-982A-BC36883A4F18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55C37-8103-42F1-B0DA-EAF1C1B6106E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1"/>
          <p:cNvGrpSpPr>
            <a:grpSpLocks/>
          </p:cNvGrpSpPr>
          <p:nvPr userDrawn="1"/>
        </p:nvGrpSpPr>
        <p:grpSpPr bwMode="auto">
          <a:xfrm>
            <a:off x="26988" y="3175"/>
            <a:ext cx="9199562" cy="6911975"/>
            <a:chOff x="26988" y="3175"/>
            <a:chExt cx="9199562" cy="6911975"/>
          </a:xfrm>
        </p:grpSpPr>
        <p:grpSp>
          <p:nvGrpSpPr>
            <p:cNvPr id="8" name="Group 12"/>
            <p:cNvGrpSpPr>
              <a:grpSpLocks/>
            </p:cNvGrpSpPr>
            <p:nvPr/>
          </p:nvGrpSpPr>
          <p:grpSpPr bwMode="auto">
            <a:xfrm>
              <a:off x="26988" y="38100"/>
              <a:ext cx="8686800" cy="6378575"/>
              <a:chOff x="88" y="192"/>
              <a:chExt cx="4512" cy="6261"/>
            </a:xfrm>
          </p:grpSpPr>
          <p:grpSp>
            <p:nvGrpSpPr>
              <p:cNvPr id="21" name="Group 7"/>
              <p:cNvGrpSpPr>
                <a:grpSpLocks/>
              </p:cNvGrpSpPr>
              <p:nvPr/>
            </p:nvGrpSpPr>
            <p:grpSpPr bwMode="auto">
              <a:xfrm>
                <a:off x="96" y="192"/>
                <a:ext cx="42" cy="6261"/>
                <a:chOff x="1248" y="816"/>
                <a:chExt cx="28" cy="3602"/>
              </a:xfrm>
            </p:grpSpPr>
            <p:sp>
              <p:nvSpPr>
                <p:cNvPr id="26" name="Line 4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3" cy="3602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7" name="Line 5"/>
                <p:cNvSpPr>
                  <a:spLocks noChangeShapeType="1"/>
                </p:cNvSpPr>
                <p:nvPr/>
              </p:nvSpPr>
              <p:spPr bwMode="auto">
                <a:xfrm>
                  <a:off x="1264" y="843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8" name="Line 6"/>
                <p:cNvSpPr>
                  <a:spLocks noChangeShapeType="1"/>
                </p:cNvSpPr>
                <p:nvPr/>
              </p:nvSpPr>
              <p:spPr bwMode="auto">
                <a:xfrm>
                  <a:off x="1276" y="829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8"/>
              <p:cNvGrpSpPr>
                <a:grpSpLocks/>
              </p:cNvGrpSpPr>
              <p:nvPr/>
            </p:nvGrpSpPr>
            <p:grpSpPr bwMode="auto">
              <a:xfrm rot="16200000" flipH="1">
                <a:off x="2320" y="-2040"/>
                <a:ext cx="48" cy="4512"/>
                <a:chOff x="1248" y="816"/>
                <a:chExt cx="32" cy="2016"/>
              </a:xfrm>
            </p:grpSpPr>
            <p:sp>
              <p:nvSpPr>
                <p:cNvPr id="23" name="Line 9"/>
                <p:cNvSpPr>
                  <a:spLocks noChangeShapeType="1"/>
                </p:cNvSpPr>
                <p:nvPr/>
              </p:nvSpPr>
              <p:spPr bwMode="auto">
                <a:xfrm>
                  <a:off x="124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" name="Line 10"/>
                <p:cNvSpPr>
                  <a:spLocks noChangeShapeType="1"/>
                </p:cNvSpPr>
                <p:nvPr/>
              </p:nvSpPr>
              <p:spPr bwMode="auto">
                <a:xfrm>
                  <a:off x="1264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" name="Line 11"/>
                <p:cNvSpPr>
                  <a:spLocks noChangeShapeType="1"/>
                </p:cNvSpPr>
                <p:nvPr/>
              </p:nvSpPr>
              <p:spPr bwMode="auto">
                <a:xfrm>
                  <a:off x="1280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13"/>
            <p:cNvGrpSpPr>
              <a:grpSpLocks/>
            </p:cNvGrpSpPr>
            <p:nvPr/>
          </p:nvGrpSpPr>
          <p:grpSpPr bwMode="auto">
            <a:xfrm rot="10800000">
              <a:off x="150813" y="268288"/>
              <a:ext cx="8921750" cy="6553200"/>
              <a:chOff x="36" y="156"/>
              <a:chExt cx="4565" cy="3540"/>
            </a:xfrm>
          </p:grpSpPr>
          <p:grpSp>
            <p:nvGrpSpPr>
              <p:cNvPr id="13" name="Group 14"/>
              <p:cNvGrpSpPr>
                <a:grpSpLocks/>
              </p:cNvGrpSpPr>
              <p:nvPr/>
            </p:nvGrpSpPr>
            <p:grpSpPr bwMode="auto">
              <a:xfrm>
                <a:off x="36" y="192"/>
                <a:ext cx="39" cy="3504"/>
                <a:chOff x="1208" y="816"/>
                <a:chExt cx="26" cy="2016"/>
              </a:xfrm>
            </p:grpSpPr>
            <p:sp>
              <p:nvSpPr>
                <p:cNvPr id="18" name="Line 15"/>
                <p:cNvSpPr>
                  <a:spLocks noChangeShapeType="1"/>
                </p:cNvSpPr>
                <p:nvPr/>
              </p:nvSpPr>
              <p:spPr bwMode="auto">
                <a:xfrm>
                  <a:off x="1208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" name="Line 16"/>
                <p:cNvSpPr>
                  <a:spLocks noChangeShapeType="1"/>
                </p:cNvSpPr>
                <p:nvPr/>
              </p:nvSpPr>
              <p:spPr bwMode="auto">
                <a:xfrm>
                  <a:off x="1222" y="865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0" name="Line 17"/>
                <p:cNvSpPr>
                  <a:spLocks noChangeShapeType="1"/>
                </p:cNvSpPr>
                <p:nvPr/>
              </p:nvSpPr>
              <p:spPr bwMode="auto">
                <a:xfrm>
                  <a:off x="1234" y="890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18"/>
              <p:cNvGrpSpPr>
                <a:grpSpLocks/>
              </p:cNvGrpSpPr>
              <p:nvPr/>
            </p:nvGrpSpPr>
            <p:grpSpPr bwMode="auto">
              <a:xfrm rot="16200000" flipH="1">
                <a:off x="2324" y="-2079"/>
                <a:ext cx="42" cy="4512"/>
                <a:chOff x="1224" y="816"/>
                <a:chExt cx="28" cy="2016"/>
              </a:xfrm>
            </p:grpSpPr>
            <p:sp>
              <p:nvSpPr>
                <p:cNvPr id="15" name="Line 19"/>
                <p:cNvSpPr>
                  <a:spLocks noChangeShapeType="1"/>
                </p:cNvSpPr>
                <p:nvPr/>
              </p:nvSpPr>
              <p:spPr bwMode="auto">
                <a:xfrm>
                  <a:off x="1224" y="816"/>
                  <a:ext cx="0" cy="2016"/>
                </a:xfrm>
                <a:prstGeom prst="line">
                  <a:avLst/>
                </a:prstGeom>
                <a:noFill/>
                <a:ln w="63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" name="Line 20"/>
                <p:cNvSpPr>
                  <a:spLocks noChangeShapeType="1"/>
                </p:cNvSpPr>
                <p:nvPr/>
              </p:nvSpPr>
              <p:spPr bwMode="auto">
                <a:xfrm>
                  <a:off x="1236" y="816"/>
                  <a:ext cx="0" cy="1632"/>
                </a:xfrm>
                <a:prstGeom prst="line">
                  <a:avLst/>
                </a:prstGeom>
                <a:noFill/>
                <a:ln w="6350">
                  <a:solidFill>
                    <a:srgbClr val="0000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" name="Line 21"/>
                <p:cNvSpPr>
                  <a:spLocks noChangeShapeType="1"/>
                </p:cNvSpPr>
                <p:nvPr/>
              </p:nvSpPr>
              <p:spPr bwMode="auto">
                <a:xfrm>
                  <a:off x="1252" y="816"/>
                  <a:ext cx="0" cy="864"/>
                </a:xfrm>
                <a:prstGeom prst="line">
                  <a:avLst/>
                </a:prstGeom>
                <a:noFill/>
                <a:ln w="6350">
                  <a:solidFill>
                    <a:srgbClr val="003366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pic>
          <p:nvPicPr>
            <p:cNvPr id="10" name="Picture 293" descr="7"/>
            <p:cNvPicPr>
              <a:picLocks noChangeAspect="1" noChangeArrowheads="1" noCrop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3" y="6553200"/>
              <a:ext cx="261937" cy="230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314" descr="blumen-pflanzen042[1]"/>
            <p:cNvPicPr>
              <a:picLocks noChangeAspect="1" noChangeArrowheads="1" noCrop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443913" y="6191250"/>
              <a:ext cx="782637" cy="723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0" descr="36_2_25"/>
            <p:cNvPicPr>
              <a:picLocks noChangeAspect="1" noChangeArrowheads="1" noCrop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85225" y="3175"/>
              <a:ext cx="363538" cy="374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95184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683" r:id="rId13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F5D6B-AB5C-44EE-8D77-2C10AE3BB33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FD58A-F071-40D4-8585-FD54BB7E9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56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F62DE-2720-4B65-A008-4076FF536276}" type="datetimeFigureOut">
              <a:rPr lang="en-US" smtClean="0"/>
              <a:t>3/14/2020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303A2-BF6E-4E2A-8D5B-D1A73BE440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982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audio" Target="../media/audio1.wav"/><Relationship Id="rId7" Type="http://schemas.openxmlformats.org/officeDocument/2006/relationships/image" Target="../media/image13.wmf"/><Relationship Id="rId12" Type="http://schemas.openxmlformats.org/officeDocument/2006/relationships/hyperlink" Target="file:///C:\Users\Public\Desktop\fx-580VN%20X%20Emulator.lnk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44.png"/><Relationship Id="rId5" Type="http://schemas.openxmlformats.org/officeDocument/2006/relationships/image" Target="../media/image40.png"/><Relationship Id="rId10" Type="http://schemas.openxmlformats.org/officeDocument/2006/relationships/image" Target="../media/image43.png"/><Relationship Id="rId4" Type="http://schemas.openxmlformats.org/officeDocument/2006/relationships/slide" Target="slide2.xml"/><Relationship Id="rId9" Type="http://schemas.openxmlformats.org/officeDocument/2006/relationships/image" Target="../media/image4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slide" Target="slide4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audio" Target="../media/audio1.wav"/><Relationship Id="rId7" Type="http://schemas.openxmlformats.org/officeDocument/2006/relationships/image" Target="../media/image13.wmf"/><Relationship Id="rId12" Type="http://schemas.openxmlformats.org/officeDocument/2006/relationships/hyperlink" Target="file:///C:\Users\Public\Desktop\fx-580VN%20X%20Emulator.lnk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18.png"/><Relationship Id="rId5" Type="http://schemas.openxmlformats.org/officeDocument/2006/relationships/image" Target="../media/image14.png"/><Relationship Id="rId10" Type="http://schemas.openxmlformats.org/officeDocument/2006/relationships/image" Target="../media/image17.png"/><Relationship Id="rId4" Type="http://schemas.openxmlformats.org/officeDocument/2006/relationships/slide" Target="slide2.xml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audio" Target="../media/audio1.wav"/><Relationship Id="rId7" Type="http://schemas.openxmlformats.org/officeDocument/2006/relationships/image" Target="../media/image13.wmf"/><Relationship Id="rId12" Type="http://schemas.openxmlformats.org/officeDocument/2006/relationships/hyperlink" Target="file:///C:\Users\Public\Desktop\fx-580VN%20X%20Emulator.lnk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23.png"/><Relationship Id="rId5" Type="http://schemas.openxmlformats.org/officeDocument/2006/relationships/image" Target="../media/image19.png"/><Relationship Id="rId10" Type="http://schemas.openxmlformats.org/officeDocument/2006/relationships/image" Target="../media/image22.png"/><Relationship Id="rId4" Type="http://schemas.openxmlformats.org/officeDocument/2006/relationships/slide" Target="slide2.xml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hyperlink" Target="file:///C:\Users\Public\Desktop\fx-580VN%20X%20Emulator.lnk" TargetMode="External"/><Relationship Id="rId3" Type="http://schemas.openxmlformats.org/officeDocument/2006/relationships/audio" Target="../media/audio1.wav"/><Relationship Id="rId7" Type="http://schemas.openxmlformats.org/officeDocument/2006/relationships/image" Target="../media/image240.png"/><Relationship Id="rId12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slide" Target="slide8.xml"/><Relationship Id="rId5" Type="http://schemas.openxmlformats.org/officeDocument/2006/relationships/oleObject" Target="../embeddings/oleObject3.bin"/><Relationship Id="rId10" Type="http://schemas.openxmlformats.org/officeDocument/2006/relationships/image" Target="../media/image27.png"/><Relationship Id="rId4" Type="http://schemas.openxmlformats.org/officeDocument/2006/relationships/image" Target="../media/image24.png"/><Relationship Id="rId9" Type="http://schemas.openxmlformats.org/officeDocument/2006/relationships/image" Target="../media/image26.png"/><Relationship Id="rId1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hyperlink" Target="file:///C:\Users\Public\Desktop\fx-580VN%20X%20Emulator.lnk" TargetMode="External"/><Relationship Id="rId3" Type="http://schemas.openxmlformats.org/officeDocument/2006/relationships/audio" Target="../media/audio1.wav"/><Relationship Id="rId7" Type="http://schemas.openxmlformats.org/officeDocument/2006/relationships/oleObject" Target="../embeddings/oleObject4.bin"/><Relationship Id="rId12" Type="http://schemas.openxmlformats.org/officeDocument/2006/relationships/image" Target="../media/image3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0.png"/><Relationship Id="rId11" Type="http://schemas.openxmlformats.org/officeDocument/2006/relationships/image" Target="../media/image33.png"/><Relationship Id="rId5" Type="http://schemas.openxmlformats.org/officeDocument/2006/relationships/slide" Target="slide2.xml"/><Relationship Id="rId10" Type="http://schemas.openxmlformats.org/officeDocument/2006/relationships/image" Target="../media/image32.png"/><Relationship Id="rId4" Type="http://schemas.openxmlformats.org/officeDocument/2006/relationships/slide" Target="slide7.xml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audio" Target="../media/audio1.wav"/><Relationship Id="rId7" Type="http://schemas.openxmlformats.org/officeDocument/2006/relationships/image" Target="../media/image13.wmf"/><Relationship Id="rId12" Type="http://schemas.openxmlformats.org/officeDocument/2006/relationships/hyperlink" Target="file:///C:\Users\Public\Desktop\fx-580VN%20X%20Emulator.lnk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39.png"/><Relationship Id="rId5" Type="http://schemas.openxmlformats.org/officeDocument/2006/relationships/image" Target="../media/image35.png"/><Relationship Id="rId10" Type="http://schemas.openxmlformats.org/officeDocument/2006/relationships/image" Target="../media/image38.png"/><Relationship Id="rId4" Type="http://schemas.openxmlformats.org/officeDocument/2006/relationships/slide" Target="slide2.xml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62154" y="94526"/>
            <a:ext cx="8414302" cy="704960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2"/>
          <p:cNvSpPr txBox="1">
            <a:spLocks noChangeArrowheads="1"/>
          </p:cNvSpPr>
          <p:nvPr/>
        </p:nvSpPr>
        <p:spPr bwMode="white">
          <a:xfrm>
            <a:off x="3553639" y="98349"/>
            <a:ext cx="2190009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PHỨC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353297" y="152676"/>
            <a:ext cx="2922562" cy="563175"/>
            <a:chOff x="3316382" y="1164941"/>
            <a:chExt cx="1995475" cy="374271"/>
          </a:xfrm>
        </p:grpSpPr>
        <p:sp>
          <p:nvSpPr>
            <p:cNvPr id="67" name="Oval 66"/>
            <p:cNvSpPr/>
            <p:nvPr/>
          </p:nvSpPr>
          <p:spPr>
            <a:xfrm>
              <a:off x="3316382" y="1164941"/>
              <a:ext cx="1995474" cy="37427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511388" y="1174862"/>
              <a:ext cx="1800469" cy="3477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CHUYÊN ĐỀ 4</a:t>
              </a:r>
              <a:endPara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04871" y="857636"/>
            <a:ext cx="8914798" cy="5883735"/>
            <a:chOff x="1329227" y="2633884"/>
            <a:chExt cx="2928599" cy="3448333"/>
          </a:xfrm>
        </p:grpSpPr>
        <p:sp>
          <p:nvSpPr>
            <p:cNvPr id="69" name="AutoShape 5"/>
            <p:cNvSpPr>
              <a:spLocks noChangeArrowheads="1"/>
            </p:cNvSpPr>
            <p:nvPr/>
          </p:nvSpPr>
          <p:spPr bwMode="auto">
            <a:xfrm>
              <a:off x="1329227" y="2633884"/>
              <a:ext cx="2928599" cy="344833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Verdana" panose="020B0604030504040204" pitchFamily="34" charset="0"/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1703049" y="2672630"/>
              <a:ext cx="2081526" cy="423074"/>
              <a:chOff x="2798791" y="1585155"/>
              <a:chExt cx="2733213" cy="505114"/>
            </a:xfrm>
          </p:grpSpPr>
          <p:grpSp>
            <p:nvGrpSpPr>
              <p:cNvPr id="71" name="Group 10"/>
              <p:cNvGrpSpPr>
                <a:grpSpLocks/>
              </p:cNvGrpSpPr>
              <p:nvPr/>
            </p:nvGrpSpPr>
            <p:grpSpPr bwMode="auto">
              <a:xfrm>
                <a:off x="2892417" y="1585155"/>
                <a:ext cx="2639587" cy="505114"/>
                <a:chOff x="1922" y="1206"/>
                <a:chExt cx="2075" cy="1259"/>
              </a:xfrm>
            </p:grpSpPr>
            <p:sp>
              <p:nvSpPr>
                <p:cNvPr id="73" name="Oval 13"/>
                <p:cNvSpPr>
                  <a:spLocks noChangeArrowheads="1"/>
                </p:cNvSpPr>
                <p:nvPr/>
              </p:nvSpPr>
              <p:spPr bwMode="gray">
                <a:xfrm>
                  <a:off x="1922" y="1206"/>
                  <a:ext cx="2075" cy="1259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44314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74" name="Oval 14"/>
                <p:cNvSpPr>
                  <a:spLocks noChangeArrowheads="1"/>
                </p:cNvSpPr>
                <p:nvPr/>
              </p:nvSpPr>
              <p:spPr bwMode="gray">
                <a:xfrm>
                  <a:off x="2086" y="1314"/>
                  <a:ext cx="1691" cy="845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75" name="Oval 15"/>
                <p:cNvSpPr>
                  <a:spLocks noChangeArrowheads="1"/>
                </p:cNvSpPr>
                <p:nvPr/>
              </p:nvSpPr>
              <p:spPr bwMode="gray">
                <a:xfrm>
                  <a:off x="2108" y="1319"/>
                  <a:ext cx="1650" cy="82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100000">
                      <a:schemeClr val="accent1">
                        <a:gamma/>
                        <a:tint val="34902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77" name="Oval 17"/>
                <p:cNvSpPr>
                  <a:spLocks noChangeArrowheads="1"/>
                </p:cNvSpPr>
                <p:nvPr/>
              </p:nvSpPr>
              <p:spPr bwMode="gray">
                <a:xfrm>
                  <a:off x="2208" y="1344"/>
                  <a:ext cx="1382" cy="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72" name="Text Box 18"/>
              <p:cNvSpPr txBox="1">
                <a:spLocks noChangeArrowheads="1"/>
              </p:cNvSpPr>
              <p:nvPr/>
            </p:nvSpPr>
            <p:spPr bwMode="auto">
              <a:xfrm>
                <a:off x="2798791" y="1620974"/>
                <a:ext cx="2609158" cy="3362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LÝ THUYẾT CƠ SỞ</a:t>
                </a:r>
                <a:endParaRPr lang="en-US" altLang="en-US" sz="24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64684" y="1723110"/>
                <a:ext cx="8656842" cy="583750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1.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ĐN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:Gọi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𝑧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⇒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ℝ</m:t>
                        </m:r>
                      </m:e>
                    </m: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684" y="1723110"/>
                <a:ext cx="8656842" cy="583750"/>
              </a:xfrm>
              <a:prstGeom prst="rect">
                <a:avLst/>
              </a:prstGeom>
              <a:blipFill rotWithShape="0">
                <a:blip r:embed="rId2"/>
                <a:stretch>
                  <a:fillRect l="-1542" t="-10891" b="-28713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62154" y="2276872"/>
                <a:ext cx="8676456" cy="10772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 </a:t>
                </a:r>
                <a:r>
                  <a:rPr lang="en-US" sz="3200" b="1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=−1.</m:t>
                    </m:r>
                  </m:oMath>
                </a14:m>
                <a:endParaRPr lang="en-US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hợp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phức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 </m:t>
                    </m:r>
                  </m:oMath>
                </a14:m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Kí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hiệu</a:t>
                </a:r>
                <a:r>
                  <a:rPr lang="en-US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ℂ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154" y="2276872"/>
                <a:ext cx="8676456" cy="1077218"/>
              </a:xfrm>
              <a:prstGeom prst="rect">
                <a:avLst/>
              </a:prstGeom>
              <a:blipFill rotWithShape="0">
                <a:blip r:embed="rId3"/>
                <a:stretch>
                  <a:fillRect l="-1757" t="-7955" b="-176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9" name="Rectangle 78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33849" y="5235117"/>
                <a:ext cx="8656842" cy="1146211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2.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liên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hợp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: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liên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hợp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của</a:t>
                </a:r>
                <a:endParaRPr lang="en-US" sz="32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Wingdings 2" panose="05020102010507070707" pitchFamily="18" charset="2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𝑏𝑖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ℝ</m:t>
                        </m:r>
                      </m:e>
                    </m: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9" name="Rectangle 7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49" y="5235117"/>
                <a:ext cx="8656842" cy="1146211"/>
              </a:xfrm>
              <a:prstGeom prst="rect">
                <a:avLst/>
              </a:prstGeom>
              <a:blipFill rotWithShape="0">
                <a:blip r:embed="rId4"/>
                <a:stretch>
                  <a:fillRect l="-1543" t="-5670" b="-11340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35638" y="3383156"/>
                <a:ext cx="8656842" cy="1673150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lnSpc>
                    <a:spcPct val="107000"/>
                  </a:lnSpc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n-US" sz="3200" b="1" u="sng" dirty="0" smtClean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Đặc </a:t>
                </a:r>
                <a:r>
                  <a:rPr lang="en-US" sz="3200" b="1" u="sng" dirty="0" err="1" smtClean="0">
                    <a:solidFill>
                      <a:srgbClr val="FF0000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biệt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thì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sz="3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𝑏𝑖</m:t>
                    </m:r>
                  </m:oMath>
                </a14:m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gọi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thuần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+ </a:t>
                </a:r>
                <a:r>
                  <a:rPr lang="en-US" sz="3200" dirty="0" err="1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Nếu</a:t>
                </a:r>
                <a:r>
                  <a:rPr lang="en-US" sz="3200" dirty="0" smtClean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=0</m:t>
                    </m:r>
                  </m:oMath>
                </a14:m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thì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sz="3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gọi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0" name="Rectangle 1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638" y="3383156"/>
                <a:ext cx="8656842" cy="1673150"/>
              </a:xfrm>
              <a:prstGeom prst="rect">
                <a:avLst/>
              </a:prstGeom>
              <a:blipFill rotWithShape="0">
                <a:blip r:embed="rId5"/>
                <a:stretch>
                  <a:fillRect l="-1613" t="-3929" b="-7500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5-Point Star 1">
            <a:hlinkClick r:id="rId6" action="ppaction://hlinksldjump"/>
          </p:cNvPr>
          <p:cNvSpPr/>
          <p:nvPr/>
        </p:nvSpPr>
        <p:spPr>
          <a:xfrm>
            <a:off x="8767600" y="404664"/>
            <a:ext cx="252070" cy="311187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5" grpId="0"/>
      <p:bldP spid="79" grpId="0" animBg="1"/>
      <p:bldP spid="2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ction Button: Home 24">
            <a:hlinkClick r:id="" action="ppaction://hlinkshowjump?jump=firstslide" highlightClick="1"/>
          </p:cNvPr>
          <p:cNvSpPr/>
          <p:nvPr/>
        </p:nvSpPr>
        <p:spPr>
          <a:xfrm>
            <a:off x="121699" y="81271"/>
            <a:ext cx="360040" cy="26493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87624" y="188640"/>
            <a:ext cx="5703462" cy="576065"/>
            <a:chOff x="1198063" y="254533"/>
            <a:chExt cx="5703462" cy="491126"/>
          </a:xfrm>
        </p:grpSpPr>
        <p:sp>
          <p:nvSpPr>
            <p:cNvPr id="19" name="AutoShape 47">
              <a:hlinkClick r:id="rId4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547664" y="273121"/>
              <a:ext cx="5353861" cy="472538"/>
            </a:xfrm>
            <a:prstGeom prst="roundRect">
              <a:avLst>
                <a:gd name="adj" fmla="val 50000"/>
              </a:avLst>
            </a:prstGeom>
            <a:solidFill>
              <a:srgbClr val="FFFFCC"/>
            </a:solidFill>
            <a:ln w="28575" algn="ctr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800" b="1" dirty="0" err="1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Dạng</a:t>
              </a:r>
              <a:r>
                <a:rPr lang="en-US" altLang="en-US" sz="2800" b="1" dirty="0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 1: </a:t>
              </a:r>
              <a:r>
                <a:rPr lang="en-US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BIẾN ĐỔI SỐ PHỨC</a:t>
              </a:r>
              <a:endPara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Group 48"/>
            <p:cNvGrpSpPr>
              <a:grpSpLocks/>
            </p:cNvGrpSpPr>
            <p:nvPr/>
          </p:nvGrpSpPr>
          <p:grpSpPr bwMode="auto">
            <a:xfrm>
              <a:off x="1198063" y="254533"/>
              <a:ext cx="381000" cy="381000"/>
              <a:chOff x="2078" y="1680"/>
              <a:chExt cx="1615" cy="1615"/>
            </a:xfrm>
          </p:grpSpPr>
          <p:sp>
            <p:nvSpPr>
              <p:cNvPr id="21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2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4" name="Oval 51"/>
              <p:cNvSpPr>
                <a:spLocks noChangeArrowheads="1"/>
              </p:cNvSpPr>
              <p:nvPr/>
            </p:nvSpPr>
            <p:spPr bwMode="gray">
              <a:xfrm>
                <a:off x="2253" y="1855"/>
                <a:ext cx="1265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6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7" name="Oval 53"/>
              <p:cNvSpPr>
                <a:spLocks noChangeArrowheads="1"/>
              </p:cNvSpPr>
              <p:nvPr/>
            </p:nvSpPr>
            <p:spPr bwMode="gray">
              <a:xfrm>
                <a:off x="2334" y="1936"/>
                <a:ext cx="1097" cy="110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8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35638" y="828715"/>
                <a:ext cx="8656842" cy="1143646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Bài</a:t>
                </a:r>
                <a:r>
                  <a:rPr lang="en-US" sz="3200" u="sng" dirty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6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.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Hỏi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có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bao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nhiêu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𝑧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thoả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mãn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đồng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thời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điều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kiện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𝑖</m:t>
                        </m:r>
                      </m:e>
                    </m: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=5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thuần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</a:t>
                </a:r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638" y="828715"/>
                <a:ext cx="8656842" cy="1143646"/>
              </a:xfrm>
              <a:prstGeom prst="rect">
                <a:avLst/>
              </a:prstGeom>
              <a:blipFill rotWithShape="0">
                <a:blip r:embed="rId5"/>
                <a:stretch>
                  <a:fillRect l="-912" t="-5670" r="-842" b="-11340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Equation" r:id="rId6" imgW="914400" imgH="179640" progId="Equation.DSMT4">
                  <p:embed/>
                </p:oleObj>
              </mc:Choice>
              <mc:Fallback>
                <p:oleObj name="Equation" r:id="rId6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423108" y="2038936"/>
            <a:ext cx="257175" cy="4418205"/>
            <a:chOff x="6" y="739"/>
            <a:chExt cx="162" cy="2797"/>
          </a:xfrm>
        </p:grpSpPr>
        <p:grpSp>
          <p:nvGrpSpPr>
            <p:cNvPr id="78" name="Group 10"/>
            <p:cNvGrpSpPr>
              <a:grpSpLocks/>
            </p:cNvGrpSpPr>
            <p:nvPr/>
          </p:nvGrpSpPr>
          <p:grpSpPr bwMode="auto">
            <a:xfrm rot="5400000">
              <a:off x="-1277" y="2069"/>
              <a:ext cx="2776" cy="115"/>
              <a:chOff x="0" y="1896"/>
              <a:chExt cx="5760" cy="120"/>
            </a:xfrm>
          </p:grpSpPr>
          <p:sp>
            <p:nvSpPr>
              <p:cNvPr id="119" name="Rectangle 1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Rectangle 12"/>
              <p:cNvSpPr>
                <a:spLocks noChangeArrowheads="1"/>
              </p:cNvSpPr>
              <p:nvPr/>
            </p:nvSpPr>
            <p:spPr bwMode="gray">
              <a:xfrm>
                <a:off x="0" y="1909"/>
                <a:ext cx="5760" cy="107"/>
              </a:xfrm>
              <a:prstGeom prst="rect">
                <a:avLst/>
              </a:prstGeom>
              <a:solidFill>
                <a:srgbClr val="0000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9" name="Group 13"/>
            <p:cNvGrpSpPr>
              <a:grpSpLocks/>
            </p:cNvGrpSpPr>
            <p:nvPr/>
          </p:nvGrpSpPr>
          <p:grpSpPr bwMode="auto">
            <a:xfrm rot="5400000">
              <a:off x="-19" y="2243"/>
              <a:ext cx="175" cy="107"/>
              <a:chOff x="1843" y="2450"/>
              <a:chExt cx="2039" cy="1127"/>
            </a:xfrm>
          </p:grpSpPr>
          <p:sp>
            <p:nvSpPr>
              <p:cNvPr id="110" name="AutoShape 1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1" name="AutoShape 1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2" name="AutoShape 1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0" name="Group 23"/>
            <p:cNvGrpSpPr>
              <a:grpSpLocks/>
            </p:cNvGrpSpPr>
            <p:nvPr/>
          </p:nvGrpSpPr>
          <p:grpSpPr bwMode="auto">
            <a:xfrm rot="5400000">
              <a:off x="-16" y="1657"/>
              <a:ext cx="175" cy="107"/>
              <a:chOff x="1843" y="2450"/>
              <a:chExt cx="2039" cy="1127"/>
            </a:xfrm>
          </p:grpSpPr>
          <p:sp>
            <p:nvSpPr>
              <p:cNvPr id="101" name="AutoShape 2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2" name="AutoShape 2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3" name="AutoShape 2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1" name="Group 33"/>
            <p:cNvGrpSpPr>
              <a:grpSpLocks/>
            </p:cNvGrpSpPr>
            <p:nvPr/>
          </p:nvGrpSpPr>
          <p:grpSpPr bwMode="auto">
            <a:xfrm rot="5400000">
              <a:off x="-28" y="3395"/>
              <a:ext cx="175" cy="107"/>
              <a:chOff x="1843" y="2450"/>
              <a:chExt cx="2039" cy="1127"/>
            </a:xfrm>
          </p:grpSpPr>
          <p:sp>
            <p:nvSpPr>
              <p:cNvPr id="92" name="AutoShape 3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3" name="AutoShape 3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4" name="AutoShape 3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2" name="Group 43"/>
            <p:cNvGrpSpPr>
              <a:grpSpLocks/>
            </p:cNvGrpSpPr>
            <p:nvPr/>
          </p:nvGrpSpPr>
          <p:grpSpPr bwMode="auto">
            <a:xfrm rot="5400000">
              <a:off x="-16" y="2819"/>
              <a:ext cx="175" cy="107"/>
              <a:chOff x="1843" y="2450"/>
              <a:chExt cx="2039" cy="1127"/>
            </a:xfrm>
          </p:grpSpPr>
          <p:sp>
            <p:nvSpPr>
              <p:cNvPr id="83" name="AutoShape 4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4" name="AutoShape 4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5" name="AutoShape 4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AutoShape 53"/>
              <p:cNvSpPr>
                <a:spLocks noChangeArrowheads="1"/>
              </p:cNvSpPr>
              <p:nvPr/>
            </p:nvSpPr>
            <p:spPr bwMode="gray">
              <a:xfrm>
                <a:off x="871342" y="2265585"/>
                <a:ext cx="2116482" cy="80866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2.</m:t>
                      </m:r>
                    </m:oMath>
                  </m:oMathPara>
                </a14:m>
                <a:endPara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2" name="AutoShap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1342" y="2265585"/>
                <a:ext cx="2116482" cy="80866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8"/>
                <a:stretch>
                  <a:fillRect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1026311" y="2420888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grpSp>
        <p:nvGrpSpPr>
          <p:cNvPr id="124" name="Group 61"/>
          <p:cNvGrpSpPr>
            <a:grpSpLocks/>
          </p:cNvGrpSpPr>
          <p:nvPr/>
        </p:nvGrpSpPr>
        <p:grpSpPr bwMode="auto">
          <a:xfrm rot="5400000">
            <a:off x="203300" y="2295555"/>
            <a:ext cx="714975" cy="677609"/>
            <a:chOff x="1872" y="1824"/>
            <a:chExt cx="2014" cy="1821"/>
          </a:xfrm>
        </p:grpSpPr>
        <p:sp>
          <p:nvSpPr>
            <p:cNvPr id="125" name="AutoShape 6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6" name="AutoShape 6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7" name="AutoShape 6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8" name="Oval 6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29" name="Oval 6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0" name="Oval 6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1" name="Oval 6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2" name="Oval 6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3" name="Oval 7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AutoShape 55"/>
              <p:cNvSpPr>
                <a:spLocks noChangeArrowheads="1"/>
              </p:cNvSpPr>
              <p:nvPr/>
            </p:nvSpPr>
            <p:spPr bwMode="gray">
              <a:xfrm>
                <a:off x="877074" y="3305992"/>
                <a:ext cx="2110750" cy="8005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b="1" dirty="0">
                  <a:solidFill>
                    <a:srgbClr val="2F22DE"/>
                  </a:solidFill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34" name="AutoShap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7074" y="3305992"/>
                <a:ext cx="2110750" cy="8005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9"/>
                <a:stretch>
                  <a:fillRect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1013600" y="3429000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grpSp>
        <p:nvGrpSpPr>
          <p:cNvPr id="136" name="Group 71"/>
          <p:cNvGrpSpPr>
            <a:grpSpLocks/>
          </p:cNvGrpSpPr>
          <p:nvPr/>
        </p:nvGrpSpPr>
        <p:grpSpPr bwMode="auto">
          <a:xfrm rot="5400000">
            <a:off x="160829" y="3375675"/>
            <a:ext cx="714975" cy="677609"/>
            <a:chOff x="1872" y="1824"/>
            <a:chExt cx="2014" cy="1821"/>
          </a:xfrm>
        </p:grpSpPr>
        <p:sp>
          <p:nvSpPr>
            <p:cNvPr id="137" name="AutoShape 7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8" name="AutoShape 7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9" name="AutoShape 7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0" name="Oval 7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1" name="Oval 7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2" name="Oval 7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3" name="Oval 7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4" name="Oval 7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5" name="Oval 8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AutoShape 57"/>
              <p:cNvSpPr>
                <a:spLocks noChangeArrowheads="1"/>
              </p:cNvSpPr>
              <p:nvPr/>
            </p:nvSpPr>
            <p:spPr bwMode="gray">
              <a:xfrm>
                <a:off x="917787" y="4389384"/>
                <a:ext cx="2070037" cy="779976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0</m:t>
                      </m:r>
                      <m:r>
                        <a:rPr lang="en-US" sz="32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6" name="AutoShap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7787" y="4389384"/>
                <a:ext cx="2070037" cy="779976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0"/>
                <a:stretch>
                  <a:fillRect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1078125" y="4509120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grpSp>
        <p:nvGrpSpPr>
          <p:cNvPr id="148" name="Group 81"/>
          <p:cNvGrpSpPr>
            <a:grpSpLocks/>
          </p:cNvGrpSpPr>
          <p:nvPr/>
        </p:nvGrpSpPr>
        <p:grpSpPr bwMode="auto">
          <a:xfrm rot="5400000">
            <a:off x="203793" y="4455793"/>
            <a:ext cx="714970" cy="677609"/>
            <a:chOff x="1872" y="1824"/>
            <a:chExt cx="2014" cy="1821"/>
          </a:xfrm>
        </p:grpSpPr>
        <p:sp>
          <p:nvSpPr>
            <p:cNvPr id="149" name="AutoShape 8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0" name="AutoShape 8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1" name="AutoShape 8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2" name="Oval 8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3" name="Oval 8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4" name="Oval 8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5" name="Oval 8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6" name="Oval 8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7" name="Oval 9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AutoShape 59"/>
              <p:cNvSpPr>
                <a:spLocks noChangeArrowheads="1"/>
              </p:cNvSpPr>
              <p:nvPr/>
            </p:nvSpPr>
            <p:spPr bwMode="gray">
              <a:xfrm>
                <a:off x="914673" y="5518741"/>
                <a:ext cx="2073151" cy="894070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4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b="1" dirty="0"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58" name="AutoShap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4673" y="5518741"/>
                <a:ext cx="2073151" cy="894070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1"/>
                <a:stretch>
                  <a:fillRect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1057207" y="5733256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grpSp>
        <p:nvGrpSpPr>
          <p:cNvPr id="160" name="Group 91"/>
          <p:cNvGrpSpPr>
            <a:grpSpLocks/>
          </p:cNvGrpSpPr>
          <p:nvPr/>
        </p:nvGrpSpPr>
        <p:grpSpPr bwMode="auto">
          <a:xfrm rot="5400000">
            <a:off x="213572" y="5607921"/>
            <a:ext cx="714970" cy="677609"/>
            <a:chOff x="1872" y="1824"/>
            <a:chExt cx="2014" cy="1821"/>
          </a:xfrm>
        </p:grpSpPr>
        <p:sp>
          <p:nvSpPr>
            <p:cNvPr id="161" name="AutoShape 9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2" name="AutoShape 9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3" name="AutoShape 9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4" name="Oval 9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5" name="Oval 9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6" name="Oval 9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7" name="Oval 9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8" name="Oval 9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9" name="Oval 10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p:sp>
        <p:nvSpPr>
          <p:cNvPr id="86" name="Oval 85">
            <a:hlinkClick r:id="rId12" action="ppaction://hlinkfile"/>
          </p:cNvPr>
          <p:cNvSpPr/>
          <p:nvPr/>
        </p:nvSpPr>
        <p:spPr>
          <a:xfrm>
            <a:off x="6900972" y="260648"/>
            <a:ext cx="432048" cy="376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182779" y="5686703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8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4650" y="94526"/>
            <a:ext cx="8676456" cy="704960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2"/>
          <p:cNvSpPr txBox="1">
            <a:spLocks noChangeArrowheads="1"/>
          </p:cNvSpPr>
          <p:nvPr/>
        </p:nvSpPr>
        <p:spPr bwMode="white">
          <a:xfrm>
            <a:off x="3174079" y="81315"/>
            <a:ext cx="2190009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PHỨC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1519" y="152676"/>
            <a:ext cx="2922560" cy="563175"/>
            <a:chOff x="3246890" y="1164941"/>
            <a:chExt cx="1995474" cy="374271"/>
          </a:xfrm>
        </p:grpSpPr>
        <p:sp>
          <p:nvSpPr>
            <p:cNvPr id="67" name="Oval 66"/>
            <p:cNvSpPr/>
            <p:nvPr/>
          </p:nvSpPr>
          <p:spPr>
            <a:xfrm>
              <a:off x="3246890" y="1164941"/>
              <a:ext cx="1995474" cy="37427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441895" y="1174862"/>
              <a:ext cx="1800469" cy="3477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CHUYÊN ĐỀ 4</a:t>
              </a:r>
              <a:endPara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78690" y="861330"/>
            <a:ext cx="8914798" cy="5883735"/>
            <a:chOff x="1329227" y="2633884"/>
            <a:chExt cx="2928599" cy="3448333"/>
          </a:xfrm>
        </p:grpSpPr>
        <p:sp>
          <p:nvSpPr>
            <p:cNvPr id="69" name="AutoShape 5"/>
            <p:cNvSpPr>
              <a:spLocks noChangeArrowheads="1"/>
            </p:cNvSpPr>
            <p:nvPr/>
          </p:nvSpPr>
          <p:spPr bwMode="auto">
            <a:xfrm>
              <a:off x="1329227" y="2633884"/>
              <a:ext cx="2928599" cy="344833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Verdana" panose="020B0604030504040204" pitchFamily="34" charset="0"/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1703049" y="2672632"/>
              <a:ext cx="2081526" cy="337384"/>
              <a:chOff x="2798791" y="1585155"/>
              <a:chExt cx="2733213" cy="402807"/>
            </a:xfrm>
          </p:grpSpPr>
          <p:grpSp>
            <p:nvGrpSpPr>
              <p:cNvPr id="71" name="Group 10"/>
              <p:cNvGrpSpPr>
                <a:grpSpLocks/>
              </p:cNvGrpSpPr>
              <p:nvPr/>
            </p:nvGrpSpPr>
            <p:grpSpPr bwMode="auto">
              <a:xfrm>
                <a:off x="2892417" y="1585155"/>
                <a:ext cx="2639587" cy="402807"/>
                <a:chOff x="1922" y="1206"/>
                <a:chExt cx="2075" cy="1004"/>
              </a:xfrm>
            </p:grpSpPr>
            <p:sp>
              <p:nvSpPr>
                <p:cNvPr id="73" name="Oval 13"/>
                <p:cNvSpPr>
                  <a:spLocks noChangeArrowheads="1"/>
                </p:cNvSpPr>
                <p:nvPr/>
              </p:nvSpPr>
              <p:spPr bwMode="gray">
                <a:xfrm>
                  <a:off x="1922" y="1206"/>
                  <a:ext cx="2075" cy="100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44314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74" name="Oval 14"/>
                <p:cNvSpPr>
                  <a:spLocks noChangeArrowheads="1"/>
                </p:cNvSpPr>
                <p:nvPr/>
              </p:nvSpPr>
              <p:spPr bwMode="gray">
                <a:xfrm>
                  <a:off x="2086" y="1314"/>
                  <a:ext cx="1691" cy="845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75" name="Oval 15"/>
                <p:cNvSpPr>
                  <a:spLocks noChangeArrowheads="1"/>
                </p:cNvSpPr>
                <p:nvPr/>
              </p:nvSpPr>
              <p:spPr bwMode="gray">
                <a:xfrm>
                  <a:off x="2108" y="1319"/>
                  <a:ext cx="1650" cy="82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100000">
                      <a:schemeClr val="accent1">
                        <a:gamma/>
                        <a:tint val="34902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77" name="Oval 17"/>
                <p:cNvSpPr>
                  <a:spLocks noChangeArrowheads="1"/>
                </p:cNvSpPr>
                <p:nvPr/>
              </p:nvSpPr>
              <p:spPr bwMode="gray">
                <a:xfrm>
                  <a:off x="2208" y="1344"/>
                  <a:ext cx="1382" cy="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72" name="Text Box 18"/>
              <p:cNvSpPr txBox="1">
                <a:spLocks noChangeArrowheads="1"/>
              </p:cNvSpPr>
              <p:nvPr/>
            </p:nvSpPr>
            <p:spPr bwMode="auto">
              <a:xfrm>
                <a:off x="2798791" y="1620974"/>
                <a:ext cx="2609158" cy="3362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LÝ THUYẾT CƠ SỞ</a:t>
                </a:r>
                <a:endParaRPr lang="en-US" altLang="en-US" sz="24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8" name="Rectangle 77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14250" y="3362909"/>
                <a:ext cx="8656842" cy="1146211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4.Điểm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biểu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diễn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: Cho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𝑏𝑖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ℝ</m:t>
                        </m:r>
                      </m:e>
                    </m: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Điểm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𝑀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;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gọi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8" name="Rectangle 77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50" y="3362909"/>
                <a:ext cx="8656842" cy="1146211"/>
              </a:xfrm>
              <a:prstGeom prst="rect">
                <a:avLst/>
              </a:prstGeom>
              <a:blipFill rotWithShape="0">
                <a:blip r:embed="rId2"/>
                <a:stretch>
                  <a:fillRect l="-1543" t="-5670" b="-11340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01086" y="4587954"/>
                <a:ext cx="8656842" cy="1937390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5.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Hai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bằng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nhau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: </a:t>
                </a: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Cho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𝑧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𝑏𝑖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200" b="0" i="1" dirty="0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dirty="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dirty="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3200" b="0" i="1" dirty="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1" dirty="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𝑑𝑖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ℝ</m:t>
                        </m:r>
                      </m:e>
                    </m: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⇔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𝑑𝑖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⇔</m:t>
                    </m:r>
                    <m:d>
                      <m:dPr>
                        <m:begChr m:val="{"/>
                        <m:endChr m:val=""/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sz="3200" b="0" i="1" smtClean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3200" b="0" i="1" smtClean="0">
                                  <a:solidFill>
                                    <a:srgbClr val="FFFF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𝑎</m:t>
                              </m:r>
                              <m:r>
                                <a:rPr lang="en-US" sz="3200" b="0" i="1" smtClean="0">
                                  <a:solidFill>
                                    <a:srgbClr val="FFFF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solidFill>
                                    <a:srgbClr val="FFFF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𝑐</m:t>
                              </m:r>
                            </m:e>
                          </m:mr>
                          <m:mr>
                            <m:e>
                              <m:r>
                                <a:rPr lang="en-US" sz="3200" b="0" i="1" smtClean="0">
                                  <a:solidFill>
                                    <a:srgbClr val="FFFF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𝑏</m:t>
                              </m:r>
                              <m:r>
                                <a:rPr lang="en-US" sz="3200" b="0" i="1" smtClean="0">
                                  <a:solidFill>
                                    <a:srgbClr val="FFFF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200" b="0" i="1" smtClean="0">
                                  <a:solidFill>
                                    <a:srgbClr val="FFFFFF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𝑑</m:t>
                              </m:r>
                            </m:e>
                          </m:mr>
                        </m:m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.</m:t>
                        </m:r>
                      </m:e>
                    </m:d>
                  </m:oMath>
                </a14:m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9" name="Rectangle 7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086" y="4587954"/>
                <a:ext cx="8656842" cy="1937390"/>
              </a:xfrm>
              <a:prstGeom prst="rect">
                <a:avLst/>
              </a:prstGeom>
              <a:blipFill rotWithShape="0">
                <a:blip r:embed="rId3"/>
                <a:stretch>
                  <a:fillRect l="-1613" t="-3406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14250" y="1536218"/>
                <a:ext cx="8643678" cy="1737592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3.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Mô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đun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của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: </a:t>
                </a: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Mô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đun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của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𝑏𝑖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ℝ</m:t>
                        </m:r>
                      </m:e>
                    </m:d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một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</a:t>
                </a: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kí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hiệu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</m:d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320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</m: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𝑏𝑖</m:t>
                        </m:r>
                      </m:e>
                    </m: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3200" b="0" i="1" smtClean="0">
                                <a:solidFill>
                                  <a:srgbClr val="FFFFFF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250" y="1536218"/>
                <a:ext cx="8643678" cy="1737592"/>
              </a:xfrm>
              <a:prstGeom prst="rect">
                <a:avLst/>
              </a:prstGeom>
              <a:blipFill rotWithShape="0">
                <a:blip r:embed="rId4"/>
                <a:stretch>
                  <a:fillRect l="-1545" t="-3780" b="-6186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811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9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02390" y="94526"/>
            <a:ext cx="8676456" cy="704960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2"/>
          <p:cNvSpPr txBox="1">
            <a:spLocks noChangeArrowheads="1"/>
          </p:cNvSpPr>
          <p:nvPr/>
        </p:nvSpPr>
        <p:spPr bwMode="white">
          <a:xfrm>
            <a:off x="3174079" y="81315"/>
            <a:ext cx="2190009" cy="597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PHỨC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51519" y="152676"/>
            <a:ext cx="2922560" cy="563175"/>
            <a:chOff x="3246890" y="1164941"/>
            <a:chExt cx="1995474" cy="374271"/>
          </a:xfrm>
        </p:grpSpPr>
        <p:sp>
          <p:nvSpPr>
            <p:cNvPr id="67" name="Oval 66"/>
            <p:cNvSpPr/>
            <p:nvPr/>
          </p:nvSpPr>
          <p:spPr>
            <a:xfrm>
              <a:off x="3246890" y="1164941"/>
              <a:ext cx="1995474" cy="37427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441895" y="1174862"/>
              <a:ext cx="1800469" cy="3477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CHUYÊN ĐỀ 4</a:t>
              </a:r>
              <a:endPara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107504" y="857636"/>
            <a:ext cx="8914798" cy="5883735"/>
            <a:chOff x="1329227" y="2633884"/>
            <a:chExt cx="2928599" cy="3448333"/>
          </a:xfrm>
        </p:grpSpPr>
        <p:sp>
          <p:nvSpPr>
            <p:cNvPr id="69" name="AutoShape 5"/>
            <p:cNvSpPr>
              <a:spLocks noChangeArrowheads="1"/>
            </p:cNvSpPr>
            <p:nvPr/>
          </p:nvSpPr>
          <p:spPr bwMode="auto">
            <a:xfrm>
              <a:off x="1329227" y="2633884"/>
              <a:ext cx="2928599" cy="3448333"/>
            </a:xfrm>
            <a:prstGeom prst="roundRect">
              <a:avLst>
                <a:gd name="adj" fmla="val 16667"/>
              </a:avLst>
            </a:prstGeom>
            <a:solidFill>
              <a:schemeClr val="bg1">
                <a:lumMod val="95000"/>
              </a:schemeClr>
            </a:soli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  <a:ex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Verdana" panose="020B0604030504040204" pitchFamily="34" charset="0"/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1703049" y="2672632"/>
              <a:ext cx="2081526" cy="337384"/>
              <a:chOff x="2798791" y="1585155"/>
              <a:chExt cx="2733213" cy="402807"/>
            </a:xfrm>
          </p:grpSpPr>
          <p:grpSp>
            <p:nvGrpSpPr>
              <p:cNvPr id="71" name="Group 10"/>
              <p:cNvGrpSpPr>
                <a:grpSpLocks/>
              </p:cNvGrpSpPr>
              <p:nvPr/>
            </p:nvGrpSpPr>
            <p:grpSpPr bwMode="auto">
              <a:xfrm>
                <a:off x="2892417" y="1585155"/>
                <a:ext cx="2639587" cy="402807"/>
                <a:chOff x="1922" y="1206"/>
                <a:chExt cx="2075" cy="1004"/>
              </a:xfrm>
            </p:grpSpPr>
            <p:sp>
              <p:nvSpPr>
                <p:cNvPr id="73" name="Oval 13"/>
                <p:cNvSpPr>
                  <a:spLocks noChangeArrowheads="1"/>
                </p:cNvSpPr>
                <p:nvPr/>
              </p:nvSpPr>
              <p:spPr bwMode="gray">
                <a:xfrm>
                  <a:off x="1922" y="1206"/>
                  <a:ext cx="2075" cy="100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hlink">
                        <a:gamma/>
                        <a:tint val="44314"/>
                        <a:invGamma/>
                      </a:schemeClr>
                    </a:gs>
                    <a:gs pos="100000">
                      <a:schemeClr val="hlink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74" name="Oval 14"/>
                <p:cNvSpPr>
                  <a:spLocks noChangeArrowheads="1"/>
                </p:cNvSpPr>
                <p:nvPr/>
              </p:nvSpPr>
              <p:spPr bwMode="gray">
                <a:xfrm>
                  <a:off x="2086" y="1314"/>
                  <a:ext cx="1691" cy="845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75" name="Oval 15"/>
                <p:cNvSpPr>
                  <a:spLocks noChangeArrowheads="1"/>
                </p:cNvSpPr>
                <p:nvPr/>
              </p:nvSpPr>
              <p:spPr bwMode="gray">
                <a:xfrm>
                  <a:off x="2108" y="1319"/>
                  <a:ext cx="1650" cy="824"/>
                </a:xfrm>
                <a:prstGeom prst="ellipse">
                  <a:avLst/>
                </a:prstGeom>
                <a:gradFill rotWithShape="1">
                  <a:gsLst>
                    <a:gs pos="0">
                      <a:schemeClr val="accent1">
                        <a:alpha val="0"/>
                      </a:schemeClr>
                    </a:gs>
                    <a:gs pos="100000">
                      <a:schemeClr val="accent1">
                        <a:gamma/>
                        <a:tint val="34902"/>
                        <a:invGamma/>
                      </a:schemeClr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  <p:sp>
              <p:nvSpPr>
                <p:cNvPr id="77" name="Oval 17"/>
                <p:cNvSpPr>
                  <a:spLocks noChangeArrowheads="1"/>
                </p:cNvSpPr>
                <p:nvPr/>
              </p:nvSpPr>
              <p:spPr bwMode="gray">
                <a:xfrm>
                  <a:off x="2208" y="1344"/>
                  <a:ext cx="1382" cy="624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pPr eaLnBrk="1" hangingPunct="1">
                    <a:defRPr/>
                  </a:pPr>
                  <a:endParaRPr lang="en-US"/>
                </a:p>
              </p:txBody>
            </p:sp>
          </p:grpSp>
          <p:sp>
            <p:nvSpPr>
              <p:cNvPr id="72" name="Text Box 18"/>
              <p:cNvSpPr txBox="1">
                <a:spLocks noChangeArrowheads="1"/>
              </p:cNvSpPr>
              <p:nvPr/>
            </p:nvSpPr>
            <p:spPr bwMode="auto">
              <a:xfrm>
                <a:off x="2798791" y="1620974"/>
                <a:ext cx="2609158" cy="3362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4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LÝ THUYẾT CƠ SỞ</a:t>
                </a:r>
                <a:endParaRPr lang="en-US" altLang="en-US" sz="2400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80" name="Rectangle 79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51519" y="1772816"/>
                <a:ext cx="8640961" cy="3349187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6.Các </a:t>
                </a:r>
                <a:r>
                  <a:rPr lang="en-US" sz="30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phép</a:t>
                </a:r>
                <a:r>
                  <a:rPr lang="en-US" sz="30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toán</a:t>
                </a:r>
                <a:r>
                  <a:rPr lang="en-US" sz="30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của</a:t>
                </a:r>
                <a:r>
                  <a:rPr lang="en-US" sz="30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</a:t>
                </a:r>
                <a:r>
                  <a:rPr lang="en-US" sz="30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000" u="sng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0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: </a:t>
                </a: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Cho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𝑧</m:t>
                        </m:r>
                      </m:e>
                      <m:sub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1</m:t>
                        </m:r>
                      </m:sub>
                    </m:sSub>
                    <m:r>
                      <a:rPr lang="en-US" sz="30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r>
                      <a:rPr lang="en-US" sz="30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𝑎</m:t>
                    </m:r>
                    <m:r>
                      <a:rPr lang="en-US" sz="30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+</m:t>
                    </m:r>
                    <m:r>
                      <a:rPr lang="en-US" sz="30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𝑏𝑖</m:t>
                    </m:r>
                  </m:oMath>
                </a14:m>
                <a:r>
                  <a:rPr lang="en-US" sz="3000" dirty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dirty="0" err="1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</a:t>
                </a:r>
                <a:r>
                  <a:rPr lang="en-US" sz="3000" dirty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000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  <m:sub>
                        <m:r>
                          <a:rPr lang="en-US" sz="3000" i="1" dirty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3000" i="1" dirty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000" i="1" dirty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en-US" sz="3000" i="1" dirty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000" i="1" dirty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𝑑𝑖</m:t>
                    </m:r>
                  </m:oMath>
                </a14:m>
                <a:r>
                  <a:rPr lang="en-US" sz="3000" dirty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0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𝑑</m:t>
                        </m:r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ℝ</m:t>
                        </m:r>
                      </m:e>
                    </m:d>
                    <m:r>
                      <a:rPr lang="en-US" sz="30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0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Wingdings 2" panose="05020102010507070707" pitchFamily="18" charset="2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0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𝑧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1</m:t>
                        </m:r>
                      </m:sub>
                    </m:sSub>
                    <m:r>
                      <a:rPr lang="en-US" sz="300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±</m:t>
                    </m:r>
                    <m:sSub>
                      <m:sSubPr>
                        <m:ctrlPr>
                          <a:rPr lang="en-US" sz="30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𝑧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2</m:t>
                        </m:r>
                      </m:sub>
                    </m:sSub>
                    <m:r>
                      <a:rPr lang="en-US" sz="300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⇔</m:t>
                    </m:r>
                    <m:d>
                      <m:dPr>
                        <m:ctrlP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dPr>
                      <m:e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𝑎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±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𝑐</m:t>
                        </m:r>
                      </m:e>
                    </m:d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+</m:t>
                    </m:r>
                    <m:d>
                      <m:dPr>
                        <m:ctrlP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dPr>
                      <m:e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𝑏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±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𝑑</m:t>
                        </m:r>
                      </m:e>
                    </m:d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𝑖</m:t>
                    </m:r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.</m:t>
                    </m:r>
                  </m:oMath>
                </a14:m>
                <a:endParaRPr lang="en-US" sz="30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Wingdings 2" panose="05020102010507070707" pitchFamily="18" charset="2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+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𝑘</m:t>
                    </m:r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.</m:t>
                    </m:r>
                    <m:sSub>
                      <m:sSubPr>
                        <m:ctrlP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𝑧</m:t>
                        </m:r>
                      </m:e>
                      <m:sub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1</m:t>
                        </m:r>
                      </m:sub>
                    </m:sSub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𝑘</m:t>
                    </m:r>
                    <m:d>
                      <m:dPr>
                        <m:ctrlP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dPr>
                      <m:e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𝑎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𝑏𝑖</m:t>
                        </m:r>
                      </m:e>
                    </m:d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𝑘𝑎</m:t>
                    </m:r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+</m:t>
                    </m:r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𝑘𝑏𝑖</m:t>
                    </m:r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.</m:t>
                    </m:r>
                  </m:oMath>
                </a14:m>
                <a:endParaRPr lang="en-US" sz="30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Wingdings 2" panose="05020102010507070707" pitchFamily="18" charset="2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𝑧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1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.</m:t>
                    </m:r>
                    <m:sSub>
                      <m:sSubPr>
                        <m:ctrlP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𝑧</m:t>
                        </m:r>
                      </m:e>
                      <m:sub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2</m:t>
                        </m:r>
                      </m:sub>
                    </m:sSub>
                    <m:r>
                      <a:rPr 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⇔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𝑎</m:t>
                        </m:r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𝑏𝑖</m:t>
                        </m:r>
                      </m:e>
                    </m:d>
                    <m:d>
                      <m:dPr>
                        <m:ctrlP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𝑐</m:t>
                        </m:r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𝑑𝑖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𝑎𝑐</m:t>
                        </m:r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𝑏𝑑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+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𝑎𝑑</m:t>
                        </m:r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−</m:t>
                        </m:r>
                        <m:r>
                          <a:rPr lang="en-US" sz="28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𝑏𝑑</m:t>
                        </m:r>
                      </m:e>
                    </m:d>
                    <m:r>
                      <a:rPr 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𝑖</m:t>
                    </m:r>
                    <m:r>
                      <a:rPr lang="en-US" sz="28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.</m:t>
                    </m:r>
                  </m:oMath>
                </a14:m>
                <a:endParaRPr lang="en-US" sz="28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Wingdings 2" panose="05020102010507070707" pitchFamily="18" charset="2"/>
                </a:endParaRPr>
              </a:p>
              <a:p>
                <a:pPr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0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00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00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</m:ctrlPr>
                          </m:sSubPr>
                          <m:e>
                            <m: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300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</m:ctrlPr>
                          </m:sSubPr>
                          <m:e>
                            <m: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𝑧</m:t>
                            </m:r>
                          </m:e>
                          <m:sub>
                            <m: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f>
                      <m:fPr>
                        <m:ctrlP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𝑎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𝑏𝑖</m:t>
                        </m:r>
                      </m:num>
                      <m:den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𝑐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𝑑𝑖</m:t>
                        </m:r>
                      </m:den>
                    </m:f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f>
                      <m:fPr>
                        <m:ctrlP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(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𝑎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𝑏𝑖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)(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𝑐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−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𝑑𝑖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)</m:t>
                        </m:r>
                      </m:num>
                      <m:den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(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𝑐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𝑑𝑖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)(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𝑐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−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𝑑𝑖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)</m:t>
                        </m:r>
                      </m:den>
                    </m:f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f>
                      <m:fPr>
                        <m:ctrlP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𝑎𝑐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𝑏𝑑</m:t>
                        </m:r>
                      </m:num>
                      <m:den>
                        <m:sSup>
                          <m:sSupPr>
                            <m:ctrlP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</m:ctrlPr>
                          </m:sSupPr>
                          <m:e>
                            <m: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sSup>
                          <m:sSupPr>
                            <m:ctrlP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</m:ctrlPr>
                          </m:sSupPr>
                          <m:e>
                            <m: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𝑑</m:t>
                            </m:r>
                          </m:e>
                          <m:sup>
                            <m:r>
                              <a:rPr lang="en-US" sz="3000" b="0" i="1" smtClean="0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+</m:t>
                    </m:r>
                    <m:f>
                      <m:fPr>
                        <m:ctrlP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</m:ctrlPr>
                      </m:fPr>
                      <m:num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(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𝑏𝑐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−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𝑎𝑑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)</m:t>
                        </m:r>
                        <m:r>
                          <a:rPr lang="en-US" sz="3000" b="0" i="1" smtClean="0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𝑖</m:t>
                        </m:r>
                      </m:num>
                      <m:den>
                        <m:sSup>
                          <m:sSupPr>
                            <m:ctrlPr>
                              <a:rPr lang="en-US" sz="3000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</m:ctrlPr>
                          </m:sSupPr>
                          <m:e>
                            <m:r>
                              <a:rPr lang="en-US" sz="3000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𝑐</m:t>
                            </m:r>
                          </m:e>
                          <m:sup>
                            <m:r>
                              <a:rPr lang="en-US" sz="3000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2</m:t>
                            </m:r>
                          </m:sup>
                        </m:sSup>
                        <m:r>
                          <a:rPr lang="en-US" sz="3000" i="1">
                            <a:solidFill>
                              <a:srgbClr val="FFFFFF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  <a:sym typeface="Wingdings 2" panose="05020102010507070707" pitchFamily="18" charset="2"/>
                          </a:rPr>
                          <m:t>+</m:t>
                        </m:r>
                        <m:sSup>
                          <m:sSupPr>
                            <m:ctrlPr>
                              <a:rPr lang="en-US" sz="3000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</m:ctrlPr>
                          </m:sSupPr>
                          <m:e>
                            <m:r>
                              <a:rPr lang="en-US" sz="3000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𝑑</m:t>
                            </m:r>
                          </m:e>
                          <m:sup>
                            <m:r>
                              <a:rPr lang="en-US" sz="3000" i="1">
                                <a:solidFill>
                                  <a:srgbClr val="FFFFFF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  <a:sym typeface="Wingdings 2" panose="05020102010507070707" pitchFamily="18" charset="2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0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.</m:t>
                    </m:r>
                  </m:oMath>
                </a14:m>
                <a:endParaRPr lang="en-US" sz="3000" dirty="0" smtClean="0">
                  <a:solidFill>
                    <a:srgbClr val="FFFFFF"/>
                  </a:solidFill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  <a:sym typeface="Wingdings 2" panose="05020102010507070707" pitchFamily="18" charset="2"/>
                </a:endParaRPr>
              </a:p>
            </p:txBody>
          </p:sp>
        </mc:Choice>
        <mc:Fallback>
          <p:sp>
            <p:nvSpPr>
              <p:cNvPr id="80" name="Rectangle 79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9" y="1772816"/>
                <a:ext cx="8640961" cy="3349187"/>
              </a:xfrm>
              <a:prstGeom prst="rect">
                <a:avLst/>
              </a:prstGeom>
              <a:blipFill rotWithShape="0">
                <a:blip r:embed="rId2"/>
                <a:stretch>
                  <a:fillRect l="-1404" t="-1802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3943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50528" y="94526"/>
            <a:ext cx="8676456" cy="626157"/>
          </a:xfrm>
          <a:prstGeom prst="roundRect">
            <a:avLst/>
          </a:prstGeom>
          <a:solidFill>
            <a:srgbClr val="FFFFCC"/>
          </a:solidFill>
          <a:ln>
            <a:solidFill>
              <a:srgbClr val="3333FF"/>
            </a:solidFill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105" name="AutoShape 41"/>
          <p:cNvSpPr>
            <a:spLocks noChangeArrowheads="1"/>
          </p:cNvSpPr>
          <p:nvPr/>
        </p:nvSpPr>
        <p:spPr bwMode="ltGray">
          <a:xfrm rot="5400000">
            <a:off x="-2694409" y="2052480"/>
            <a:ext cx="4824413" cy="3689267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2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0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4104" name="AutoShape 45">
            <a:hlinkClick r:id="rId2" action="ppaction://hlinksldjump"/>
          </p:cNvPr>
          <p:cNvSpPr>
            <a:spLocks noChangeArrowheads="1"/>
          </p:cNvSpPr>
          <p:nvPr/>
        </p:nvSpPr>
        <p:spPr bwMode="gray">
          <a:xfrm>
            <a:off x="1372736" y="5409314"/>
            <a:ext cx="5472608" cy="508000"/>
          </a:xfrm>
          <a:prstGeom prst="roundRect">
            <a:avLst>
              <a:gd name="adj" fmla="val 50000"/>
            </a:avLst>
          </a:prstGeom>
          <a:solidFill>
            <a:srgbClr val="99FFCC"/>
          </a:solidFill>
          <a:ln w="28575" algn="ctr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 err="1" smtClean="0">
                <a:solidFill>
                  <a:srgbClr val="C00000"/>
                </a:solidFill>
                <a:latin typeface="Vani" panose="020B0502040204020203" pitchFamily="34" charset="0"/>
                <a:cs typeface="Vani" panose="020B0502040204020203" pitchFamily="34" charset="0"/>
              </a:rPr>
              <a:t>Dạng</a:t>
            </a:r>
            <a:r>
              <a:rPr lang="en-US" altLang="en-US" sz="2200" b="1" dirty="0" smtClean="0">
                <a:solidFill>
                  <a:srgbClr val="C00000"/>
                </a:solidFill>
                <a:latin typeface="Vani" panose="020B0502040204020203" pitchFamily="34" charset="0"/>
                <a:cs typeface="Vani" panose="020B0502040204020203" pitchFamily="34" charset="0"/>
              </a:rPr>
              <a:t> 4: </a:t>
            </a:r>
            <a:r>
              <a:rPr lang="en-US" alt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MAX-MIN CỦA SỐ PHỨC</a:t>
            </a:r>
            <a:endPara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6" name="AutoShape 47">
            <a:hlinkClick r:id="rId3" action="ppaction://hlinksldjump"/>
          </p:cNvPr>
          <p:cNvSpPr>
            <a:spLocks noChangeArrowheads="1"/>
          </p:cNvSpPr>
          <p:nvPr/>
        </p:nvSpPr>
        <p:spPr bwMode="gray">
          <a:xfrm>
            <a:off x="1355525" y="1837880"/>
            <a:ext cx="4126701" cy="508000"/>
          </a:xfrm>
          <a:prstGeom prst="roundRect">
            <a:avLst>
              <a:gd name="adj" fmla="val 50000"/>
            </a:avLst>
          </a:prstGeom>
          <a:solidFill>
            <a:srgbClr val="99FFCC"/>
          </a:solidFill>
          <a:ln w="28575" algn="ctr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 err="1" smtClean="0">
                <a:solidFill>
                  <a:srgbClr val="C00000"/>
                </a:solidFill>
                <a:latin typeface="Vani" panose="020B0502040204020203" pitchFamily="34" charset="0"/>
                <a:cs typeface="Vani" panose="020B0502040204020203" pitchFamily="34" charset="0"/>
              </a:rPr>
              <a:t>Dạng</a:t>
            </a:r>
            <a:r>
              <a:rPr lang="en-US" altLang="en-US" sz="2200" b="1" dirty="0" smtClean="0">
                <a:solidFill>
                  <a:srgbClr val="C00000"/>
                </a:solidFill>
                <a:latin typeface="Vani" panose="020B0502040204020203" pitchFamily="34" charset="0"/>
                <a:cs typeface="Vani" panose="020B0502040204020203" pitchFamily="34" charset="0"/>
              </a:rPr>
              <a:t> 1: </a:t>
            </a:r>
            <a:r>
              <a:rPr lang="en-US" alt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 ĐỔI SỐ PHỨC</a:t>
            </a:r>
            <a:endPara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107" name="Group 48"/>
          <p:cNvGrpSpPr>
            <a:grpSpLocks/>
          </p:cNvGrpSpPr>
          <p:nvPr/>
        </p:nvGrpSpPr>
        <p:grpSpPr bwMode="auto">
          <a:xfrm>
            <a:off x="957490" y="1895872"/>
            <a:ext cx="381000" cy="381000"/>
            <a:chOff x="2078" y="1680"/>
            <a:chExt cx="1615" cy="1615"/>
          </a:xfrm>
        </p:grpSpPr>
        <p:sp>
          <p:nvSpPr>
            <p:cNvPr id="4136" name="Oval 49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4137" name="Oval 50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88115" name="Oval 51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39" name="Oval 52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88117" name="Oval 53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41" name="Oval 54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4108" name="Group 55"/>
          <p:cNvGrpSpPr>
            <a:grpSpLocks/>
          </p:cNvGrpSpPr>
          <p:nvPr/>
        </p:nvGrpSpPr>
        <p:grpSpPr bwMode="auto">
          <a:xfrm>
            <a:off x="1471948" y="2996952"/>
            <a:ext cx="381000" cy="381000"/>
            <a:chOff x="2078" y="1680"/>
            <a:chExt cx="1615" cy="1615"/>
          </a:xfrm>
        </p:grpSpPr>
        <p:sp>
          <p:nvSpPr>
            <p:cNvPr id="4130" name="Oval 56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4131" name="Oval 57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88122" name="Oval 58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33" name="Oval 59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88124" name="Oval 60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35" name="Oval 61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</p:grpSp>
      <p:grpSp>
        <p:nvGrpSpPr>
          <p:cNvPr id="4109" name="Group 62"/>
          <p:cNvGrpSpPr>
            <a:grpSpLocks/>
          </p:cNvGrpSpPr>
          <p:nvPr/>
        </p:nvGrpSpPr>
        <p:grpSpPr bwMode="auto">
          <a:xfrm>
            <a:off x="972863" y="5445224"/>
            <a:ext cx="381000" cy="381000"/>
            <a:chOff x="2078" y="1680"/>
            <a:chExt cx="1615" cy="1615"/>
          </a:xfrm>
        </p:grpSpPr>
        <p:sp>
          <p:nvSpPr>
            <p:cNvPr id="4124" name="Oval 63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4125" name="Oval 64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88129" name="Oval 65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27" name="Oval 66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88131" name="Oval 67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4129" name="Oval 68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58" name="AutoShape 46">
            <a:hlinkClick r:id="rId4" action="ppaction://hlinksldjump"/>
          </p:cNvPr>
          <p:cNvSpPr>
            <a:spLocks noChangeArrowheads="1"/>
          </p:cNvSpPr>
          <p:nvPr/>
        </p:nvSpPr>
        <p:spPr bwMode="gray">
          <a:xfrm>
            <a:off x="1863218" y="4157706"/>
            <a:ext cx="7009289" cy="508000"/>
          </a:xfrm>
          <a:prstGeom prst="roundRect">
            <a:avLst>
              <a:gd name="adj" fmla="val 50000"/>
            </a:avLst>
          </a:prstGeom>
          <a:solidFill>
            <a:srgbClr val="99FFCC"/>
          </a:solidFill>
          <a:ln w="28575" algn="ctr">
            <a:solidFill>
              <a:srgbClr val="3333FF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en-US" sz="2200" b="1" dirty="0" err="1" smtClean="0">
                <a:solidFill>
                  <a:srgbClr val="C00000"/>
                </a:solidFill>
                <a:latin typeface="Vani" panose="020B0502040204020203" pitchFamily="34" charset="0"/>
                <a:cs typeface="Vani" panose="020B0502040204020203" pitchFamily="34" charset="0"/>
              </a:rPr>
              <a:t>Dạng</a:t>
            </a:r>
            <a:r>
              <a:rPr lang="en-US" altLang="en-US" sz="2200" b="1" dirty="0" smtClean="0">
                <a:solidFill>
                  <a:srgbClr val="C00000"/>
                </a:solidFill>
                <a:latin typeface="Vani" panose="020B0502040204020203" pitchFamily="34" charset="0"/>
                <a:cs typeface="Vani" panose="020B0502040204020203" pitchFamily="34" charset="0"/>
              </a:rPr>
              <a:t> 3: </a:t>
            </a:r>
            <a:r>
              <a:rPr lang="en-US" altLang="en-US" sz="2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TẬP HỢP ĐIỂM BIỂU DIỄN SỐ PHỨC</a:t>
            </a:r>
            <a:endParaRPr lang="en-US" alt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9" name="Group 55"/>
          <p:cNvGrpSpPr>
            <a:grpSpLocks/>
          </p:cNvGrpSpPr>
          <p:nvPr/>
        </p:nvGrpSpPr>
        <p:grpSpPr bwMode="auto">
          <a:xfrm>
            <a:off x="1484282" y="4221088"/>
            <a:ext cx="381000" cy="381000"/>
            <a:chOff x="2078" y="1680"/>
            <a:chExt cx="1615" cy="1615"/>
          </a:xfrm>
        </p:grpSpPr>
        <p:sp>
          <p:nvSpPr>
            <p:cNvPr id="60" name="Oval 56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61" name="Oval 57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62" name="Oval 58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3" name="Oval 59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  <p:sp>
          <p:nvSpPr>
            <p:cNvPr id="64" name="Oval 60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1" hangingPunct="1">
                <a:defRPr/>
              </a:pPr>
              <a:endParaRPr lang="en-US"/>
            </a:p>
          </p:txBody>
        </p:sp>
        <p:sp>
          <p:nvSpPr>
            <p:cNvPr id="65" name="Oval 61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/>
            </a:p>
          </p:txBody>
        </p:sp>
      </p:grpSp>
      <p:sp>
        <p:nvSpPr>
          <p:cNvPr id="66" name="Rectangle 2"/>
          <p:cNvSpPr txBox="1">
            <a:spLocks noChangeArrowheads="1"/>
          </p:cNvSpPr>
          <p:nvPr/>
        </p:nvSpPr>
        <p:spPr bwMode="white">
          <a:xfrm>
            <a:off x="1942638" y="150373"/>
            <a:ext cx="4453016" cy="470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2800" b="1" dirty="0" smtClean="0">
                <a:solidFill>
                  <a:srgbClr val="2A4F8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PHỨC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0145" y="112265"/>
            <a:ext cx="2922560" cy="563174"/>
            <a:chOff x="3252780" y="1138087"/>
            <a:chExt cx="1995474" cy="374271"/>
          </a:xfrm>
        </p:grpSpPr>
        <p:sp>
          <p:nvSpPr>
            <p:cNvPr id="67" name="Oval 66"/>
            <p:cNvSpPr/>
            <p:nvPr/>
          </p:nvSpPr>
          <p:spPr>
            <a:xfrm>
              <a:off x="3252780" y="1138087"/>
              <a:ext cx="1995474" cy="374271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glow rad="63500">
                <a:schemeClr val="accent5">
                  <a:satMod val="175000"/>
                  <a:alpha val="40000"/>
                </a:schemeClr>
              </a:glow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3441895" y="1140987"/>
              <a:ext cx="1800469" cy="3477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CHUYÊN ĐỀ 4</a:t>
              </a:r>
              <a:endParaRPr lang="en-US" sz="28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105" name="AutoShape 46">
                <a:hlinkClick r:id="rId5" action="ppaction://hlinksldjump"/>
              </p:cNvPr>
              <p:cNvSpPr>
                <a:spLocks noChangeArrowheads="1"/>
              </p:cNvSpPr>
              <p:nvPr/>
            </p:nvSpPr>
            <p:spPr bwMode="gray">
              <a:xfrm>
                <a:off x="1833188" y="2921000"/>
                <a:ext cx="6840760" cy="508000"/>
              </a:xfrm>
              <a:prstGeom prst="roundRect">
                <a:avLst>
                  <a:gd name="adj" fmla="val 50000"/>
                </a:avLst>
              </a:prstGeom>
              <a:solidFill>
                <a:srgbClr val="99FFCC"/>
              </a:solidFill>
              <a:ln w="28575" algn="ctr">
                <a:solidFill>
                  <a:srgbClr val="3333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en-US" sz="2200" b="1" dirty="0" err="1" smtClean="0">
                    <a:solidFill>
                      <a:srgbClr val="C00000"/>
                    </a:solidFill>
                    <a:latin typeface="Vani" panose="020B0502040204020203" pitchFamily="34" charset="0"/>
                    <a:cs typeface="Vani" panose="020B0502040204020203" pitchFamily="34" charset="0"/>
                  </a:rPr>
                  <a:t>Dạng</a:t>
                </a:r>
                <a:r>
                  <a:rPr lang="en-US" altLang="en-US" sz="2200" b="1" dirty="0" smtClean="0">
                    <a:solidFill>
                      <a:srgbClr val="C00000"/>
                    </a:solidFill>
                    <a:latin typeface="Vani" panose="020B0502040204020203" pitchFamily="34" charset="0"/>
                    <a:cs typeface="Vani" panose="020B0502040204020203" pitchFamily="34" charset="0"/>
                  </a:rPr>
                  <a:t> 2: </a:t>
                </a:r>
                <a:r>
                  <a:rPr lang="en-US" altLang="en-US" sz="22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 PHƯƠNG TRÌNH BẬC HAI </a:t>
                </a:r>
                <a:r>
                  <a:rPr lang="en-US" altLang="en-US" sz="22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 </a:t>
                </a:r>
                <a14:m>
                  <m:oMath xmlns:m="http://schemas.openxmlformats.org/officeDocument/2006/math">
                    <m:r>
                      <a:rPr lang="en-US" altLang="en-US" sz="22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ℂ</m:t>
                    </m:r>
                  </m:oMath>
                </a14:m>
                <a:r>
                  <a:rPr lang="en-US" altLang="en-US" sz="2200" b="1" dirty="0" smtClean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altLang="en-US" sz="2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105" name="AutoShape 46">
                <a:hlinkClick r:id="rId5" action="ppaction://hlinksldjump"/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1833188" y="2921000"/>
                <a:ext cx="6840760" cy="508000"/>
              </a:xfrm>
              <a:prstGeom prst="roundRect">
                <a:avLst>
                  <a:gd name="adj" fmla="val 50000"/>
                </a:avLst>
              </a:prstGeom>
              <a:blipFill rotWithShape="0">
                <a:blip r:embed="rId6"/>
                <a:stretch>
                  <a:fillRect t="-6667" b="-15556"/>
                </a:stretch>
              </a:blipFill>
              <a:ln w="28575" algn="ctr">
                <a:solidFill>
                  <a:srgbClr val="3333FF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Group 56"/>
          <p:cNvGrpSpPr/>
          <p:nvPr/>
        </p:nvGrpSpPr>
        <p:grpSpPr>
          <a:xfrm>
            <a:off x="1450838" y="764703"/>
            <a:ext cx="5820526" cy="514751"/>
            <a:chOff x="2881268" y="1611113"/>
            <a:chExt cx="2510742" cy="356388"/>
          </a:xfrm>
        </p:grpSpPr>
        <p:grpSp>
          <p:nvGrpSpPr>
            <p:cNvPr id="68" name="Group 10"/>
            <p:cNvGrpSpPr>
              <a:grpSpLocks/>
            </p:cNvGrpSpPr>
            <p:nvPr/>
          </p:nvGrpSpPr>
          <p:grpSpPr bwMode="auto">
            <a:xfrm>
              <a:off x="2987824" y="1628485"/>
              <a:ext cx="2376264" cy="339016"/>
              <a:chOff x="1997" y="1314"/>
              <a:chExt cx="1868" cy="845"/>
            </a:xfrm>
          </p:grpSpPr>
          <p:sp>
            <p:nvSpPr>
              <p:cNvPr id="70" name="Oval 13"/>
              <p:cNvSpPr>
                <a:spLocks noChangeArrowheads="1"/>
              </p:cNvSpPr>
              <p:nvPr/>
            </p:nvSpPr>
            <p:spPr bwMode="gray">
              <a:xfrm>
                <a:off x="1997" y="1404"/>
                <a:ext cx="1868" cy="671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71" name="Oval 14"/>
              <p:cNvSpPr>
                <a:spLocks noChangeArrowheads="1"/>
              </p:cNvSpPr>
              <p:nvPr/>
            </p:nvSpPr>
            <p:spPr bwMode="gray">
              <a:xfrm>
                <a:off x="2086" y="1314"/>
                <a:ext cx="1691" cy="845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46275"/>
                      <a:invGamma/>
                    </a:schemeClr>
                  </a:gs>
                  <a:gs pos="100000">
                    <a:schemeClr val="accent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72" name="Oval 15"/>
              <p:cNvSpPr>
                <a:spLocks noChangeArrowheads="1"/>
              </p:cNvSpPr>
              <p:nvPr/>
            </p:nvSpPr>
            <p:spPr bwMode="gray">
              <a:xfrm>
                <a:off x="2108" y="1319"/>
                <a:ext cx="1650" cy="824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alpha val="0"/>
                    </a:schemeClr>
                  </a:gs>
                  <a:gs pos="100000">
                    <a:schemeClr val="accent1">
                      <a:gamma/>
                      <a:tint val="34902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73" name="Oval 16"/>
              <p:cNvSpPr>
                <a:spLocks noChangeArrowheads="1"/>
              </p:cNvSpPr>
              <p:nvPr/>
            </p:nvSpPr>
            <p:spPr bwMode="gray">
              <a:xfrm>
                <a:off x="2125" y="1327"/>
                <a:ext cx="1570" cy="770"/>
              </a:xfrm>
              <a:prstGeom prst="ellipse">
                <a:avLst/>
              </a:prstGeom>
              <a:gradFill rotWithShape="1">
                <a:gsLst>
                  <a:gs pos="0">
                    <a:schemeClr val="accent1">
                      <a:gamma/>
                      <a:shade val="79216"/>
                      <a:invGamma/>
                    </a:schemeClr>
                  </a:gs>
                  <a:gs pos="100000">
                    <a:schemeClr val="accent1">
                      <a:alpha val="48000"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74" name="Oval 17"/>
              <p:cNvSpPr>
                <a:spLocks noChangeArrowheads="1"/>
              </p:cNvSpPr>
              <p:nvPr/>
            </p:nvSpPr>
            <p:spPr bwMode="gray">
              <a:xfrm>
                <a:off x="2208" y="1344"/>
                <a:ext cx="1382" cy="62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pPr eaLnBrk="1" hangingPunct="1">
                  <a:defRPr/>
                </a:pPr>
                <a:endParaRPr lang="en-US"/>
              </a:p>
            </p:txBody>
          </p:sp>
        </p:grpSp>
        <p:sp>
          <p:nvSpPr>
            <p:cNvPr id="69" name="Text Box 18"/>
            <p:cNvSpPr txBox="1">
              <a:spLocks noChangeArrowheads="1"/>
            </p:cNvSpPr>
            <p:nvPr/>
          </p:nvSpPr>
          <p:spPr bwMode="auto">
            <a:xfrm>
              <a:off x="2881268" y="1611113"/>
              <a:ext cx="2510742" cy="319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400" b="1" dirty="0" smtClean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CÁC DẠNG TOÁN</a:t>
              </a:r>
              <a:endParaRPr lang="en-US" alt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091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6" grpId="0" animBg="1"/>
      <p:bldP spid="58" grpId="0" animBg="1"/>
      <p:bldP spid="41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ction Button: Home 24">
            <a:hlinkClick r:id="" action="ppaction://hlinkshowjump?jump=firstslide" highlightClick="1"/>
          </p:cNvPr>
          <p:cNvSpPr/>
          <p:nvPr/>
        </p:nvSpPr>
        <p:spPr>
          <a:xfrm>
            <a:off x="121699" y="81271"/>
            <a:ext cx="360040" cy="26493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87624" y="81271"/>
            <a:ext cx="5703462" cy="683434"/>
            <a:chOff x="1198063" y="162995"/>
            <a:chExt cx="5703462" cy="582664"/>
          </a:xfrm>
        </p:grpSpPr>
        <p:sp>
          <p:nvSpPr>
            <p:cNvPr id="19" name="AutoShape 47">
              <a:hlinkClick r:id="rId4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547664" y="162995"/>
              <a:ext cx="5353861" cy="582664"/>
            </a:xfrm>
            <a:prstGeom prst="roundRect">
              <a:avLst>
                <a:gd name="adj" fmla="val 50000"/>
              </a:avLst>
            </a:prstGeom>
            <a:solidFill>
              <a:srgbClr val="FFFFCC"/>
            </a:solidFill>
            <a:ln w="28575" algn="ctr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800" b="1" dirty="0" err="1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Dạng</a:t>
              </a:r>
              <a:r>
                <a:rPr lang="en-US" altLang="en-US" sz="2800" b="1" dirty="0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 1: </a:t>
              </a:r>
              <a:r>
                <a:rPr lang="en-US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BIẾN ĐỔI SỐ PHỨC</a:t>
              </a:r>
              <a:endPara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Group 48"/>
            <p:cNvGrpSpPr>
              <a:grpSpLocks/>
            </p:cNvGrpSpPr>
            <p:nvPr/>
          </p:nvGrpSpPr>
          <p:grpSpPr bwMode="auto">
            <a:xfrm>
              <a:off x="1198063" y="254533"/>
              <a:ext cx="381000" cy="381000"/>
              <a:chOff x="2078" y="1680"/>
              <a:chExt cx="1615" cy="1615"/>
            </a:xfrm>
          </p:grpSpPr>
          <p:sp>
            <p:nvSpPr>
              <p:cNvPr id="21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2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4" name="Oval 51"/>
              <p:cNvSpPr>
                <a:spLocks noChangeArrowheads="1"/>
              </p:cNvSpPr>
              <p:nvPr/>
            </p:nvSpPr>
            <p:spPr bwMode="gray">
              <a:xfrm>
                <a:off x="2253" y="1855"/>
                <a:ext cx="1265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6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7" name="Oval 53"/>
              <p:cNvSpPr>
                <a:spLocks noChangeArrowheads="1"/>
              </p:cNvSpPr>
              <p:nvPr/>
            </p:nvSpPr>
            <p:spPr bwMode="gray">
              <a:xfrm>
                <a:off x="2334" y="1936"/>
                <a:ext cx="1097" cy="110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8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35638" y="828715"/>
                <a:ext cx="8656842" cy="1146211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Bài</a:t>
                </a:r>
                <a:r>
                  <a:rPr lang="en-US" sz="3200" u="sng" dirty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1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. Cho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=3−2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.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Tìm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của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320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638" y="828715"/>
                <a:ext cx="8656842" cy="1146211"/>
              </a:xfrm>
              <a:prstGeom prst="rect">
                <a:avLst/>
              </a:prstGeom>
              <a:blipFill rotWithShape="0">
                <a:blip r:embed="rId5"/>
                <a:stretch>
                  <a:fillRect t="-5670" b="-11340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6606440"/>
              </p:ext>
            </p:extLst>
          </p:nvPr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6" imgW="914400" imgH="179640" progId="Equation.DSMT4">
                  <p:embed/>
                </p:oleObj>
              </mc:Choice>
              <mc:Fallback>
                <p:oleObj name="Equation" r:id="rId6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423108" y="2038936"/>
            <a:ext cx="257175" cy="4418205"/>
            <a:chOff x="6" y="739"/>
            <a:chExt cx="162" cy="2797"/>
          </a:xfrm>
        </p:grpSpPr>
        <p:grpSp>
          <p:nvGrpSpPr>
            <p:cNvPr id="78" name="Group 10"/>
            <p:cNvGrpSpPr>
              <a:grpSpLocks/>
            </p:cNvGrpSpPr>
            <p:nvPr/>
          </p:nvGrpSpPr>
          <p:grpSpPr bwMode="auto">
            <a:xfrm rot="5400000">
              <a:off x="-1277" y="2069"/>
              <a:ext cx="2776" cy="115"/>
              <a:chOff x="0" y="1896"/>
              <a:chExt cx="5760" cy="120"/>
            </a:xfrm>
          </p:grpSpPr>
          <p:sp>
            <p:nvSpPr>
              <p:cNvPr id="119" name="Rectangle 1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Rectangle 12"/>
              <p:cNvSpPr>
                <a:spLocks noChangeArrowheads="1"/>
              </p:cNvSpPr>
              <p:nvPr/>
            </p:nvSpPr>
            <p:spPr bwMode="gray">
              <a:xfrm>
                <a:off x="0" y="1909"/>
                <a:ext cx="5760" cy="107"/>
              </a:xfrm>
              <a:prstGeom prst="rect">
                <a:avLst/>
              </a:prstGeom>
              <a:solidFill>
                <a:srgbClr val="0000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9" name="Group 13"/>
            <p:cNvGrpSpPr>
              <a:grpSpLocks/>
            </p:cNvGrpSpPr>
            <p:nvPr/>
          </p:nvGrpSpPr>
          <p:grpSpPr bwMode="auto">
            <a:xfrm rot="5400000">
              <a:off x="-19" y="2243"/>
              <a:ext cx="175" cy="107"/>
              <a:chOff x="1843" y="2450"/>
              <a:chExt cx="2039" cy="1127"/>
            </a:xfrm>
          </p:grpSpPr>
          <p:sp>
            <p:nvSpPr>
              <p:cNvPr id="110" name="AutoShape 1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1" name="AutoShape 1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2" name="AutoShape 1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0" name="Group 23"/>
            <p:cNvGrpSpPr>
              <a:grpSpLocks/>
            </p:cNvGrpSpPr>
            <p:nvPr/>
          </p:nvGrpSpPr>
          <p:grpSpPr bwMode="auto">
            <a:xfrm rot="5400000">
              <a:off x="-16" y="1657"/>
              <a:ext cx="175" cy="107"/>
              <a:chOff x="1843" y="2450"/>
              <a:chExt cx="2039" cy="1127"/>
            </a:xfrm>
          </p:grpSpPr>
          <p:sp>
            <p:nvSpPr>
              <p:cNvPr id="101" name="AutoShape 2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2" name="AutoShape 2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3" name="AutoShape 2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1" name="Group 33"/>
            <p:cNvGrpSpPr>
              <a:grpSpLocks/>
            </p:cNvGrpSpPr>
            <p:nvPr/>
          </p:nvGrpSpPr>
          <p:grpSpPr bwMode="auto">
            <a:xfrm rot="5400000">
              <a:off x="-28" y="3395"/>
              <a:ext cx="175" cy="107"/>
              <a:chOff x="1843" y="2450"/>
              <a:chExt cx="2039" cy="1127"/>
            </a:xfrm>
          </p:grpSpPr>
          <p:sp>
            <p:nvSpPr>
              <p:cNvPr id="92" name="AutoShape 3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3" name="AutoShape 3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4" name="AutoShape 3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2" name="Group 43"/>
            <p:cNvGrpSpPr>
              <a:grpSpLocks/>
            </p:cNvGrpSpPr>
            <p:nvPr/>
          </p:nvGrpSpPr>
          <p:grpSpPr bwMode="auto">
            <a:xfrm rot="5400000">
              <a:off x="-16" y="2819"/>
              <a:ext cx="175" cy="107"/>
              <a:chOff x="1843" y="2450"/>
              <a:chExt cx="2039" cy="1127"/>
            </a:xfrm>
          </p:grpSpPr>
          <p:sp>
            <p:nvSpPr>
              <p:cNvPr id="83" name="AutoShape 4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4" name="AutoShape 4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5" name="AutoShape 4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2" name="AutoShape 53"/>
              <p:cNvSpPr>
                <a:spLocks noChangeArrowheads="1"/>
              </p:cNvSpPr>
              <p:nvPr/>
            </p:nvSpPr>
            <p:spPr bwMode="gray">
              <a:xfrm>
                <a:off x="873910" y="2469415"/>
                <a:ext cx="6578410" cy="604837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 </a:t>
                </a:r>
                <a:r>
                  <a:rPr lang="en-US" sz="32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solidFill>
                    <a:srgbClr val="2F22D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22" name="AutoShap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3910" y="2469415"/>
                <a:ext cx="6578410" cy="604837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8"/>
                <a:stretch>
                  <a:fillRect t="-7483"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1026311" y="2515447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grpSp>
        <p:nvGrpSpPr>
          <p:cNvPr id="124" name="Group 61"/>
          <p:cNvGrpSpPr>
            <a:grpSpLocks/>
          </p:cNvGrpSpPr>
          <p:nvPr/>
        </p:nvGrpSpPr>
        <p:grpSpPr bwMode="auto">
          <a:xfrm rot="5400000">
            <a:off x="194160" y="2444676"/>
            <a:ext cx="714975" cy="677609"/>
            <a:chOff x="1872" y="1824"/>
            <a:chExt cx="2014" cy="1821"/>
          </a:xfrm>
        </p:grpSpPr>
        <p:sp>
          <p:nvSpPr>
            <p:cNvPr id="125" name="AutoShape 6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6" name="AutoShape 6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7" name="AutoShape 6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8" name="Oval 6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29" name="Oval 6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0" name="Oval 6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1" name="Oval 6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2" name="Oval 6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3" name="Oval 7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34" name="AutoShape 55"/>
              <p:cNvSpPr>
                <a:spLocks noChangeArrowheads="1"/>
              </p:cNvSpPr>
              <p:nvPr/>
            </p:nvSpPr>
            <p:spPr bwMode="gray">
              <a:xfrm>
                <a:off x="877074" y="3501692"/>
                <a:ext cx="6575246" cy="6048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</m:oMath>
                </a14:m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−2</m:t>
                    </m:r>
                  </m:oMath>
                </a14:m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b="1" dirty="0">
                  <a:solidFill>
                    <a:srgbClr val="2F22DE"/>
                  </a:solidFill>
                  <a:latin typeface="VNI-Avo" pitchFamily="2" charset="0"/>
                </a:endParaRPr>
              </a:p>
            </p:txBody>
          </p:sp>
        </mc:Choice>
        <mc:Fallback>
          <p:sp>
            <p:nvSpPr>
              <p:cNvPr id="134" name="AutoShap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7074" y="3501692"/>
                <a:ext cx="6575246" cy="6048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9"/>
                <a:stretch>
                  <a:fillRect t="-5369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1013600" y="3531855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grpSp>
        <p:nvGrpSpPr>
          <p:cNvPr id="136" name="Group 71"/>
          <p:cNvGrpSpPr>
            <a:grpSpLocks/>
          </p:cNvGrpSpPr>
          <p:nvPr/>
        </p:nvGrpSpPr>
        <p:grpSpPr bwMode="auto">
          <a:xfrm rot="5400000">
            <a:off x="160829" y="3447683"/>
            <a:ext cx="714975" cy="677609"/>
            <a:chOff x="1872" y="1824"/>
            <a:chExt cx="2014" cy="1821"/>
          </a:xfrm>
        </p:grpSpPr>
        <p:sp>
          <p:nvSpPr>
            <p:cNvPr id="137" name="AutoShape 7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8" name="AutoShape 7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9" name="AutoShape 7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0" name="Oval 7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1" name="Oval 7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2" name="Oval 7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3" name="Oval 7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4" name="Oval 7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5" name="Oval 8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AutoShape 57"/>
              <p:cNvSpPr>
                <a:spLocks noChangeArrowheads="1"/>
              </p:cNvSpPr>
              <p:nvPr/>
            </p:nvSpPr>
            <p:spPr bwMode="gray">
              <a:xfrm>
                <a:off x="917787" y="4564522"/>
                <a:ext cx="6534532" cy="6048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3, 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ph</m:t>
                    </m:r>
                    <m:r>
                      <a:rPr lang="en-US" sz="32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ầ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en-US" sz="32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ả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o</m:t>
                    </m:r>
                    <m:r>
                      <a:rPr lang="en-US" sz="32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32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l</m:t>
                    </m:r>
                    <m:r>
                      <a:rPr lang="en-US" sz="32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à 2.</m:t>
                    </m:r>
                  </m:oMath>
                </a14:m>
                <a:endParaRPr lang="en-US" sz="32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6" name="AutoShap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7787" y="4564522"/>
                <a:ext cx="6534532" cy="6048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0"/>
                <a:stretch>
                  <a:fillRect t="-6757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1078125" y="4599447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grpSp>
        <p:nvGrpSpPr>
          <p:cNvPr id="148" name="Group 81"/>
          <p:cNvGrpSpPr>
            <a:grpSpLocks/>
          </p:cNvGrpSpPr>
          <p:nvPr/>
        </p:nvGrpSpPr>
        <p:grpSpPr bwMode="auto">
          <a:xfrm rot="5400000">
            <a:off x="203793" y="4527801"/>
            <a:ext cx="714970" cy="677609"/>
            <a:chOff x="1872" y="1824"/>
            <a:chExt cx="2014" cy="1821"/>
          </a:xfrm>
        </p:grpSpPr>
        <p:sp>
          <p:nvSpPr>
            <p:cNvPr id="149" name="AutoShape 8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0" name="AutoShape 8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1" name="AutoShape 8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2" name="Oval 8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3" name="Oval 8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4" name="Oval 8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5" name="Oval 8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6" name="Oval 8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7" name="Oval 9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AutoShape 59"/>
              <p:cNvSpPr>
                <a:spLocks noChangeArrowheads="1"/>
              </p:cNvSpPr>
              <p:nvPr/>
            </p:nvSpPr>
            <p:spPr bwMode="gray">
              <a:xfrm>
                <a:off x="914672" y="5807973"/>
                <a:ext cx="6537647" cy="604837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</m:oMath>
                </a14:m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</m:oMath>
                </a14:m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b="1" dirty="0"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58" name="AutoShap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4672" y="5807973"/>
                <a:ext cx="6537647" cy="604837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1"/>
                <a:stretch>
                  <a:fillRect t="-6040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1057207" y="5861803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grpSp>
        <p:nvGrpSpPr>
          <p:cNvPr id="160" name="Group 91"/>
          <p:cNvGrpSpPr>
            <a:grpSpLocks/>
          </p:cNvGrpSpPr>
          <p:nvPr/>
        </p:nvGrpSpPr>
        <p:grpSpPr bwMode="auto">
          <a:xfrm rot="5400000">
            <a:off x="213572" y="5774298"/>
            <a:ext cx="714970" cy="677609"/>
            <a:chOff x="1872" y="1824"/>
            <a:chExt cx="2014" cy="1821"/>
          </a:xfrm>
        </p:grpSpPr>
        <p:sp>
          <p:nvSpPr>
            <p:cNvPr id="161" name="AutoShape 9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2" name="AutoShape 9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3" name="AutoShape 9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4" name="Oval 9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5" name="Oval 9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6" name="Oval 9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7" name="Oval 9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8" name="Oval 9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9" name="Oval 10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p:sp>
        <p:nvSpPr>
          <p:cNvPr id="14" name="Oval 13">
            <a:hlinkClick r:id="rId12" action="ppaction://hlinkfile"/>
          </p:cNvPr>
          <p:cNvSpPr/>
          <p:nvPr/>
        </p:nvSpPr>
        <p:spPr>
          <a:xfrm>
            <a:off x="6900972" y="241489"/>
            <a:ext cx="432048" cy="376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211289" y="4582251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065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ction Button: Home 24">
            <a:hlinkClick r:id="" action="ppaction://hlinkshowjump?jump=firstslide" highlightClick="1"/>
          </p:cNvPr>
          <p:cNvSpPr/>
          <p:nvPr/>
        </p:nvSpPr>
        <p:spPr>
          <a:xfrm>
            <a:off x="121699" y="81271"/>
            <a:ext cx="360040" cy="26493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453068" y="123611"/>
            <a:ext cx="5703462" cy="576065"/>
            <a:chOff x="1198063" y="254533"/>
            <a:chExt cx="5703462" cy="491126"/>
          </a:xfrm>
        </p:grpSpPr>
        <p:sp>
          <p:nvSpPr>
            <p:cNvPr id="19" name="AutoShape 47">
              <a:hlinkClick r:id="rId4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547664" y="273121"/>
              <a:ext cx="5353861" cy="472538"/>
            </a:xfrm>
            <a:prstGeom prst="roundRect">
              <a:avLst>
                <a:gd name="adj" fmla="val 50000"/>
              </a:avLst>
            </a:prstGeom>
            <a:solidFill>
              <a:srgbClr val="FFFFCC"/>
            </a:solidFill>
            <a:ln w="28575" algn="ctr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800" b="1" dirty="0" err="1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Dạng</a:t>
              </a:r>
              <a:r>
                <a:rPr lang="en-US" altLang="en-US" sz="2800" b="1" dirty="0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 1: </a:t>
              </a:r>
              <a:r>
                <a:rPr lang="en-US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BIẾN ĐỔI SỐ PHỨC</a:t>
              </a:r>
              <a:endPara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Group 48"/>
            <p:cNvGrpSpPr>
              <a:grpSpLocks/>
            </p:cNvGrpSpPr>
            <p:nvPr/>
          </p:nvGrpSpPr>
          <p:grpSpPr bwMode="auto">
            <a:xfrm>
              <a:off x="1198063" y="254533"/>
              <a:ext cx="381000" cy="381000"/>
              <a:chOff x="2078" y="1680"/>
              <a:chExt cx="1615" cy="1615"/>
            </a:xfrm>
          </p:grpSpPr>
          <p:sp>
            <p:nvSpPr>
              <p:cNvPr id="21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2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4" name="Oval 51"/>
              <p:cNvSpPr>
                <a:spLocks noChangeArrowheads="1"/>
              </p:cNvSpPr>
              <p:nvPr/>
            </p:nvSpPr>
            <p:spPr bwMode="gray">
              <a:xfrm>
                <a:off x="2253" y="1855"/>
                <a:ext cx="1265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6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7" name="Oval 53"/>
              <p:cNvSpPr>
                <a:spLocks noChangeArrowheads="1"/>
              </p:cNvSpPr>
              <p:nvPr/>
            </p:nvSpPr>
            <p:spPr bwMode="gray">
              <a:xfrm>
                <a:off x="2334" y="1936"/>
                <a:ext cx="1097" cy="110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8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35638" y="828715"/>
                <a:ext cx="8656842" cy="1146211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Bài</a:t>
                </a:r>
                <a:r>
                  <a:rPr lang="en-US" sz="3200" u="sng" dirty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2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. Cho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=2+5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.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Tìm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3200" b="0" i="1" dirty="0" smtClean="0">
                  <a:solidFill>
                    <a:srgbClr val="FFFFFF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𝑤</m:t>
                    </m:r>
                    <m:r>
                      <a:rPr lang="en-US" sz="3200" b="0" i="0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𝑖𝑧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acc>
                      <m:accPr>
                        <m:chr m:val="̅"/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638" y="828715"/>
                <a:ext cx="8656842" cy="1146211"/>
              </a:xfrm>
              <a:prstGeom prst="rect">
                <a:avLst/>
              </a:prstGeom>
              <a:blipFill rotWithShape="0">
                <a:blip r:embed="rId5"/>
                <a:stretch>
                  <a:fillRect t="-5670" b="-11340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6" imgW="914400" imgH="179640" progId="Equation.DSMT4">
                  <p:embed/>
                </p:oleObj>
              </mc:Choice>
              <mc:Fallback>
                <p:oleObj name="Equation" r:id="rId6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423108" y="2038936"/>
            <a:ext cx="257175" cy="4418205"/>
            <a:chOff x="6" y="739"/>
            <a:chExt cx="162" cy="2797"/>
          </a:xfrm>
        </p:grpSpPr>
        <p:grpSp>
          <p:nvGrpSpPr>
            <p:cNvPr id="78" name="Group 10"/>
            <p:cNvGrpSpPr>
              <a:grpSpLocks/>
            </p:cNvGrpSpPr>
            <p:nvPr/>
          </p:nvGrpSpPr>
          <p:grpSpPr bwMode="auto">
            <a:xfrm rot="5400000">
              <a:off x="-1277" y="2069"/>
              <a:ext cx="2776" cy="115"/>
              <a:chOff x="0" y="1896"/>
              <a:chExt cx="5760" cy="120"/>
            </a:xfrm>
          </p:grpSpPr>
          <p:sp>
            <p:nvSpPr>
              <p:cNvPr id="119" name="Rectangle 1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Rectangle 12"/>
              <p:cNvSpPr>
                <a:spLocks noChangeArrowheads="1"/>
              </p:cNvSpPr>
              <p:nvPr/>
            </p:nvSpPr>
            <p:spPr bwMode="gray">
              <a:xfrm>
                <a:off x="0" y="1909"/>
                <a:ext cx="5760" cy="107"/>
              </a:xfrm>
              <a:prstGeom prst="rect">
                <a:avLst/>
              </a:prstGeom>
              <a:solidFill>
                <a:srgbClr val="0000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9" name="Group 13"/>
            <p:cNvGrpSpPr>
              <a:grpSpLocks/>
            </p:cNvGrpSpPr>
            <p:nvPr/>
          </p:nvGrpSpPr>
          <p:grpSpPr bwMode="auto">
            <a:xfrm rot="5400000">
              <a:off x="-19" y="2243"/>
              <a:ext cx="175" cy="107"/>
              <a:chOff x="1843" y="2450"/>
              <a:chExt cx="2039" cy="1127"/>
            </a:xfrm>
          </p:grpSpPr>
          <p:sp>
            <p:nvSpPr>
              <p:cNvPr id="110" name="AutoShape 1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1" name="AutoShape 1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2" name="AutoShape 1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0" name="Group 23"/>
            <p:cNvGrpSpPr>
              <a:grpSpLocks/>
            </p:cNvGrpSpPr>
            <p:nvPr/>
          </p:nvGrpSpPr>
          <p:grpSpPr bwMode="auto">
            <a:xfrm rot="5400000">
              <a:off x="-16" y="1657"/>
              <a:ext cx="175" cy="107"/>
              <a:chOff x="1843" y="2450"/>
              <a:chExt cx="2039" cy="1127"/>
            </a:xfrm>
          </p:grpSpPr>
          <p:sp>
            <p:nvSpPr>
              <p:cNvPr id="101" name="AutoShape 2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2" name="AutoShape 2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3" name="AutoShape 2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1" name="Group 33"/>
            <p:cNvGrpSpPr>
              <a:grpSpLocks/>
            </p:cNvGrpSpPr>
            <p:nvPr/>
          </p:nvGrpSpPr>
          <p:grpSpPr bwMode="auto">
            <a:xfrm rot="5400000">
              <a:off x="-28" y="3395"/>
              <a:ext cx="175" cy="107"/>
              <a:chOff x="1843" y="2450"/>
              <a:chExt cx="2039" cy="1127"/>
            </a:xfrm>
          </p:grpSpPr>
          <p:sp>
            <p:nvSpPr>
              <p:cNvPr id="92" name="AutoShape 3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3" name="AutoShape 3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4" name="AutoShape 3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2" name="Group 43"/>
            <p:cNvGrpSpPr>
              <a:grpSpLocks/>
            </p:cNvGrpSpPr>
            <p:nvPr/>
          </p:nvGrpSpPr>
          <p:grpSpPr bwMode="auto">
            <a:xfrm rot="5400000">
              <a:off x="-16" y="2819"/>
              <a:ext cx="175" cy="107"/>
              <a:chOff x="1843" y="2450"/>
              <a:chExt cx="2039" cy="1127"/>
            </a:xfrm>
          </p:grpSpPr>
          <p:sp>
            <p:nvSpPr>
              <p:cNvPr id="83" name="AutoShape 4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4" name="AutoShape 4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5" name="AutoShape 4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AutoShape 53"/>
              <p:cNvSpPr>
                <a:spLocks noChangeArrowheads="1"/>
              </p:cNvSpPr>
              <p:nvPr/>
            </p:nvSpPr>
            <p:spPr bwMode="gray">
              <a:xfrm>
                <a:off x="873910" y="2469415"/>
                <a:ext cx="3626082" cy="604837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𝑤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=7−3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solidFill>
                    <a:srgbClr val="2F22D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2" name="AutoShap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3910" y="2469415"/>
                <a:ext cx="3626082" cy="604837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8"/>
                <a:stretch>
                  <a:fillRect t="-7483"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1026311" y="2515447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grpSp>
        <p:nvGrpSpPr>
          <p:cNvPr id="124" name="Group 61"/>
          <p:cNvGrpSpPr>
            <a:grpSpLocks/>
          </p:cNvGrpSpPr>
          <p:nvPr/>
        </p:nvGrpSpPr>
        <p:grpSpPr bwMode="auto">
          <a:xfrm rot="5400000">
            <a:off x="194160" y="2444676"/>
            <a:ext cx="714975" cy="677609"/>
            <a:chOff x="1872" y="1824"/>
            <a:chExt cx="2014" cy="1821"/>
          </a:xfrm>
        </p:grpSpPr>
        <p:sp>
          <p:nvSpPr>
            <p:cNvPr id="125" name="AutoShape 6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6" name="AutoShape 6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7" name="AutoShape 6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8" name="Oval 6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29" name="Oval 6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0" name="Oval 6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1" name="Oval 6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2" name="Oval 6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3" name="Oval 7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AutoShape 55"/>
              <p:cNvSpPr>
                <a:spLocks noChangeArrowheads="1"/>
              </p:cNvSpPr>
              <p:nvPr/>
            </p:nvSpPr>
            <p:spPr bwMode="gray">
              <a:xfrm>
                <a:off x="877074" y="3501692"/>
                <a:ext cx="3622918" cy="6048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𝑤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=−3−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3200" i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</a:t>
                </a: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b="1" dirty="0">
                  <a:solidFill>
                    <a:srgbClr val="2F22DE"/>
                  </a:solidFill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34" name="AutoShap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7074" y="3501692"/>
                <a:ext cx="3622918" cy="6048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9"/>
                <a:stretch>
                  <a:fillRect t="-5369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1013600" y="3531855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grpSp>
        <p:nvGrpSpPr>
          <p:cNvPr id="136" name="Group 71"/>
          <p:cNvGrpSpPr>
            <a:grpSpLocks/>
          </p:cNvGrpSpPr>
          <p:nvPr/>
        </p:nvGrpSpPr>
        <p:grpSpPr bwMode="auto">
          <a:xfrm rot="5400000">
            <a:off x="160829" y="3447683"/>
            <a:ext cx="714975" cy="677609"/>
            <a:chOff x="1872" y="1824"/>
            <a:chExt cx="2014" cy="1821"/>
          </a:xfrm>
        </p:grpSpPr>
        <p:sp>
          <p:nvSpPr>
            <p:cNvPr id="137" name="AutoShape 7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8" name="AutoShape 7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9" name="AutoShape 7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0" name="Oval 7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1" name="Oval 7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2" name="Oval 7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3" name="Oval 7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4" name="Oval 7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5" name="Oval 8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AutoShape 57"/>
              <p:cNvSpPr>
                <a:spLocks noChangeArrowheads="1"/>
              </p:cNvSpPr>
              <p:nvPr/>
            </p:nvSpPr>
            <p:spPr bwMode="gray">
              <a:xfrm>
                <a:off x="917787" y="4564522"/>
                <a:ext cx="3582205" cy="6048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𝑤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=3+7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6" name="AutoShap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7787" y="4564522"/>
                <a:ext cx="3582205" cy="6048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0"/>
                <a:stretch>
                  <a:fillRect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1078125" y="4599447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grpSp>
        <p:nvGrpSpPr>
          <p:cNvPr id="148" name="Group 81"/>
          <p:cNvGrpSpPr>
            <a:grpSpLocks/>
          </p:cNvGrpSpPr>
          <p:nvPr/>
        </p:nvGrpSpPr>
        <p:grpSpPr bwMode="auto">
          <a:xfrm rot="5400000">
            <a:off x="203793" y="4527801"/>
            <a:ext cx="714970" cy="677609"/>
            <a:chOff x="1872" y="1824"/>
            <a:chExt cx="2014" cy="1821"/>
          </a:xfrm>
        </p:grpSpPr>
        <p:sp>
          <p:nvSpPr>
            <p:cNvPr id="149" name="AutoShape 8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0" name="AutoShape 8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1" name="AutoShape 8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2" name="Oval 8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3" name="Oval 8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4" name="Oval 8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5" name="Oval 8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6" name="Oval 8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7" name="Oval 9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AutoShape 59"/>
              <p:cNvSpPr>
                <a:spLocks noChangeArrowheads="1"/>
              </p:cNvSpPr>
              <p:nvPr/>
            </p:nvSpPr>
            <p:spPr bwMode="gray">
              <a:xfrm>
                <a:off x="914673" y="5807973"/>
                <a:ext cx="3585320" cy="604837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𝑤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=−7−7</m:t>
                    </m:r>
                    <m:r>
                      <a:rPr lang="en-US" sz="3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</m:oMath>
                </a14:m>
                <a:r>
                  <a:rPr lang="en-US" sz="3200" dirty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b="1" dirty="0"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58" name="AutoShap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4673" y="5807973"/>
                <a:ext cx="3585320" cy="604837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1"/>
                <a:stretch>
                  <a:fillRect t="-6040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1057207" y="5861803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grpSp>
        <p:nvGrpSpPr>
          <p:cNvPr id="160" name="Group 91"/>
          <p:cNvGrpSpPr>
            <a:grpSpLocks/>
          </p:cNvGrpSpPr>
          <p:nvPr/>
        </p:nvGrpSpPr>
        <p:grpSpPr bwMode="auto">
          <a:xfrm rot="5400000">
            <a:off x="213572" y="5774298"/>
            <a:ext cx="714970" cy="677609"/>
            <a:chOff x="1872" y="1824"/>
            <a:chExt cx="2014" cy="1821"/>
          </a:xfrm>
        </p:grpSpPr>
        <p:sp>
          <p:nvSpPr>
            <p:cNvPr id="161" name="AutoShape 9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2" name="AutoShape 9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3" name="AutoShape 9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4" name="Oval 9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5" name="Oval 9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6" name="Oval 9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7" name="Oval 9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8" name="Oval 9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9" name="Oval 10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p:sp>
        <p:nvSpPr>
          <p:cNvPr id="86" name="Oval 85">
            <a:hlinkClick r:id="rId12" action="ppaction://hlinkfile"/>
          </p:cNvPr>
          <p:cNvSpPr/>
          <p:nvPr/>
        </p:nvSpPr>
        <p:spPr>
          <a:xfrm>
            <a:off x="7166416" y="234212"/>
            <a:ext cx="432048" cy="376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129032" y="3501008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82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8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ction Button: Home 24">
            <a:hlinkClick r:id="" action="ppaction://hlinkshowjump?jump=firstslide" highlightClick="1"/>
          </p:cNvPr>
          <p:cNvSpPr/>
          <p:nvPr/>
        </p:nvSpPr>
        <p:spPr>
          <a:xfrm>
            <a:off x="121699" y="81271"/>
            <a:ext cx="360040" cy="26493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4" name="Rectangle 73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89126" y="819746"/>
                <a:ext cx="8656842" cy="1673150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Bài</a:t>
                </a:r>
                <a:r>
                  <a:rPr lang="en-US" sz="3200" u="sng" dirty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3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. Cho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𝑧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thoả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mãn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e>
                    </m: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=3−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Hỏi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biểu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diễn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của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nào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trong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các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điểm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𝑀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𝑁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𝑄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ở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hình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bên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?  </a:t>
                </a:r>
                <a:endParaRPr lang="en-US" sz="3200" b="0" i="0" dirty="0" smtClean="0">
                  <a:solidFill>
                    <a:srgbClr val="FFFFFF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74" name="Rectangle 73">
                <a:extLst>
                  <a:ext uri="{FF2B5EF4-FFF2-40B4-BE49-F238E27FC236}">
                    <a16:creationId xmlns="" xmlns:a16="http://schemas.microsoft.com/office/drawing/2014/main" xmlns:a14="http://schemas.microsoft.com/office/drawing/2010/main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26" y="819746"/>
                <a:ext cx="8656842" cy="1673150"/>
              </a:xfrm>
              <a:prstGeom prst="rect">
                <a:avLst/>
              </a:prstGeom>
              <a:blipFill rotWithShape="0">
                <a:blip r:embed="rId4"/>
                <a:stretch>
                  <a:fillRect t="-3915" b="-7117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Equation" r:id="rId5" imgW="914400" imgH="179640" progId="Equation.DSMT4">
                  <p:embed/>
                </p:oleObj>
              </mc:Choice>
              <mc:Fallback>
                <p:oleObj name="Equation" r:id="rId5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365340" y="2547938"/>
            <a:ext cx="372712" cy="3824640"/>
            <a:chOff x="6" y="739"/>
            <a:chExt cx="162" cy="2797"/>
          </a:xfrm>
        </p:grpSpPr>
        <p:grpSp>
          <p:nvGrpSpPr>
            <p:cNvPr id="78" name="Group 10"/>
            <p:cNvGrpSpPr>
              <a:grpSpLocks/>
            </p:cNvGrpSpPr>
            <p:nvPr/>
          </p:nvGrpSpPr>
          <p:grpSpPr bwMode="auto">
            <a:xfrm rot="5400000">
              <a:off x="-1277" y="2069"/>
              <a:ext cx="2776" cy="115"/>
              <a:chOff x="0" y="1896"/>
              <a:chExt cx="5760" cy="120"/>
            </a:xfrm>
          </p:grpSpPr>
          <p:sp>
            <p:nvSpPr>
              <p:cNvPr id="119" name="Rectangle 1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Rectangle 12"/>
              <p:cNvSpPr>
                <a:spLocks noChangeArrowheads="1"/>
              </p:cNvSpPr>
              <p:nvPr/>
            </p:nvSpPr>
            <p:spPr bwMode="gray">
              <a:xfrm>
                <a:off x="0" y="1909"/>
                <a:ext cx="5760" cy="107"/>
              </a:xfrm>
              <a:prstGeom prst="rect">
                <a:avLst/>
              </a:prstGeom>
              <a:solidFill>
                <a:srgbClr val="0000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9" name="Group 13"/>
            <p:cNvGrpSpPr>
              <a:grpSpLocks/>
            </p:cNvGrpSpPr>
            <p:nvPr/>
          </p:nvGrpSpPr>
          <p:grpSpPr bwMode="auto">
            <a:xfrm rot="5400000">
              <a:off x="-19" y="2243"/>
              <a:ext cx="175" cy="107"/>
              <a:chOff x="1843" y="2450"/>
              <a:chExt cx="2039" cy="1127"/>
            </a:xfrm>
          </p:grpSpPr>
          <p:sp>
            <p:nvSpPr>
              <p:cNvPr id="110" name="AutoShape 1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1" name="AutoShape 1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2" name="AutoShape 1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0" name="Group 23"/>
            <p:cNvGrpSpPr>
              <a:grpSpLocks/>
            </p:cNvGrpSpPr>
            <p:nvPr/>
          </p:nvGrpSpPr>
          <p:grpSpPr bwMode="auto">
            <a:xfrm rot="5400000">
              <a:off x="-16" y="1657"/>
              <a:ext cx="175" cy="107"/>
              <a:chOff x="1843" y="2450"/>
              <a:chExt cx="2039" cy="1127"/>
            </a:xfrm>
          </p:grpSpPr>
          <p:sp>
            <p:nvSpPr>
              <p:cNvPr id="101" name="AutoShape 2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2" name="AutoShape 2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3" name="AutoShape 2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1" name="Group 33"/>
            <p:cNvGrpSpPr>
              <a:grpSpLocks/>
            </p:cNvGrpSpPr>
            <p:nvPr/>
          </p:nvGrpSpPr>
          <p:grpSpPr bwMode="auto">
            <a:xfrm rot="5400000">
              <a:off x="-28" y="3395"/>
              <a:ext cx="175" cy="107"/>
              <a:chOff x="1843" y="2450"/>
              <a:chExt cx="2039" cy="1127"/>
            </a:xfrm>
          </p:grpSpPr>
          <p:sp>
            <p:nvSpPr>
              <p:cNvPr id="92" name="AutoShape 3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3" name="AutoShape 3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4" name="AutoShape 3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2" name="Group 43"/>
            <p:cNvGrpSpPr>
              <a:grpSpLocks/>
            </p:cNvGrpSpPr>
            <p:nvPr/>
          </p:nvGrpSpPr>
          <p:grpSpPr bwMode="auto">
            <a:xfrm rot="5400000">
              <a:off x="-16" y="2819"/>
              <a:ext cx="175" cy="107"/>
              <a:chOff x="1843" y="2450"/>
              <a:chExt cx="2039" cy="1127"/>
            </a:xfrm>
          </p:grpSpPr>
          <p:sp>
            <p:nvSpPr>
              <p:cNvPr id="83" name="AutoShape 4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4" name="AutoShape 4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5" name="AutoShape 4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AutoShape 53"/>
              <p:cNvSpPr>
                <a:spLocks noChangeArrowheads="1"/>
              </p:cNvSpPr>
              <p:nvPr/>
            </p:nvSpPr>
            <p:spPr bwMode="gray">
              <a:xfrm>
                <a:off x="873910" y="2757447"/>
                <a:ext cx="3626082" cy="604837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2" name="AutoShap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3910" y="2757447"/>
                <a:ext cx="3626082" cy="604837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7"/>
                <a:stretch>
                  <a:fillRect t="-7483"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1026311" y="2803479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grpSp>
        <p:nvGrpSpPr>
          <p:cNvPr id="124" name="Group 61"/>
          <p:cNvGrpSpPr>
            <a:grpSpLocks/>
          </p:cNvGrpSpPr>
          <p:nvPr/>
        </p:nvGrpSpPr>
        <p:grpSpPr bwMode="auto">
          <a:xfrm rot="5400000">
            <a:off x="194160" y="2732708"/>
            <a:ext cx="714975" cy="677609"/>
            <a:chOff x="1872" y="1824"/>
            <a:chExt cx="2014" cy="1821"/>
          </a:xfrm>
        </p:grpSpPr>
        <p:sp>
          <p:nvSpPr>
            <p:cNvPr id="125" name="AutoShape 6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6" name="AutoShape 6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7" name="AutoShape 6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8" name="Oval 6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29" name="Oval 6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0" name="Oval 6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1" name="Oval 6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2" name="Oval 6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3" name="Oval 7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AutoShape 55"/>
              <p:cNvSpPr>
                <a:spLocks noChangeArrowheads="1"/>
              </p:cNvSpPr>
              <p:nvPr/>
            </p:nvSpPr>
            <p:spPr bwMode="gray">
              <a:xfrm>
                <a:off x="877074" y="3794829"/>
                <a:ext cx="3622918" cy="6048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𝑄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b="1" dirty="0">
                  <a:solidFill>
                    <a:srgbClr val="2F22DE"/>
                  </a:solidFill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34" name="AutoShap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7074" y="3794829"/>
                <a:ext cx="3622918" cy="6048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8"/>
                <a:stretch>
                  <a:fillRect t="-6081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1013600" y="3824992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grpSp>
        <p:nvGrpSpPr>
          <p:cNvPr id="136" name="Group 71"/>
          <p:cNvGrpSpPr>
            <a:grpSpLocks/>
          </p:cNvGrpSpPr>
          <p:nvPr/>
        </p:nvGrpSpPr>
        <p:grpSpPr bwMode="auto">
          <a:xfrm rot="5400000">
            <a:off x="160829" y="3740820"/>
            <a:ext cx="714975" cy="677609"/>
            <a:chOff x="1872" y="1824"/>
            <a:chExt cx="2014" cy="1821"/>
          </a:xfrm>
        </p:grpSpPr>
        <p:sp>
          <p:nvSpPr>
            <p:cNvPr id="137" name="AutoShape 7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8" name="AutoShape 7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9" name="AutoShape 7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0" name="Oval 7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1" name="Oval 7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2" name="Oval 7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3" name="Oval 7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4" name="Oval 7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5" name="Oval 8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AutoShape 57"/>
              <p:cNvSpPr>
                <a:spLocks noChangeArrowheads="1"/>
              </p:cNvSpPr>
              <p:nvPr/>
            </p:nvSpPr>
            <p:spPr bwMode="gray">
              <a:xfrm>
                <a:off x="917787" y="4929671"/>
                <a:ext cx="3582205" cy="6048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Điểm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𝑀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6" name="AutoShap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7787" y="4929671"/>
                <a:ext cx="3582205" cy="6048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9"/>
                <a:stretch>
                  <a:fillRect t="-6803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1078125" y="4964596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grpSp>
        <p:nvGrpSpPr>
          <p:cNvPr id="148" name="Group 81"/>
          <p:cNvGrpSpPr>
            <a:grpSpLocks/>
          </p:cNvGrpSpPr>
          <p:nvPr/>
        </p:nvGrpSpPr>
        <p:grpSpPr bwMode="auto">
          <a:xfrm rot="5400000">
            <a:off x="203793" y="4892950"/>
            <a:ext cx="714970" cy="677609"/>
            <a:chOff x="1872" y="1824"/>
            <a:chExt cx="2014" cy="1821"/>
          </a:xfrm>
        </p:grpSpPr>
        <p:sp>
          <p:nvSpPr>
            <p:cNvPr id="149" name="AutoShape 8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0" name="AutoShape 8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1" name="AutoShape 8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2" name="Oval 8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3" name="Oval 8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4" name="Oval 8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5" name="Oval 8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6" name="Oval 8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7" name="Oval 9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AutoShape 59"/>
              <p:cNvSpPr>
                <a:spLocks noChangeArrowheads="1"/>
              </p:cNvSpPr>
              <p:nvPr/>
            </p:nvSpPr>
            <p:spPr bwMode="gray">
              <a:xfrm>
                <a:off x="914673" y="6021288"/>
                <a:ext cx="3585320" cy="604837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Điểm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𝑁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b="1" dirty="0"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58" name="AutoShap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4673" y="6021288"/>
                <a:ext cx="3585320" cy="604837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0"/>
                <a:stretch>
                  <a:fillRect t="-6040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1014077" y="6067548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grpSp>
        <p:nvGrpSpPr>
          <p:cNvPr id="160" name="Group 91"/>
          <p:cNvGrpSpPr>
            <a:grpSpLocks/>
          </p:cNvGrpSpPr>
          <p:nvPr/>
        </p:nvGrpSpPr>
        <p:grpSpPr bwMode="auto">
          <a:xfrm rot="5400000">
            <a:off x="213572" y="5973070"/>
            <a:ext cx="714970" cy="677609"/>
            <a:chOff x="1872" y="1824"/>
            <a:chExt cx="2014" cy="1821"/>
          </a:xfrm>
        </p:grpSpPr>
        <p:sp>
          <p:nvSpPr>
            <p:cNvPr id="161" name="AutoShape 9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2" name="AutoShape 9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3" name="AutoShape 9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4" name="Oval 9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5" name="Oval 9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6" name="Oval 9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7" name="Oval 9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8" name="Oval 9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9" name="Oval 10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p:pic>
        <p:nvPicPr>
          <p:cNvPr id="2" name="Picture 1">
            <a:hlinkClick r:id="rId11" action="ppaction://hlinksldjump"/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364088" y="2667178"/>
            <a:ext cx="2808312" cy="3699012"/>
          </a:xfrm>
          <a:prstGeom prst="rect">
            <a:avLst/>
          </a:prstGeom>
        </p:spPr>
      </p:pic>
      <p:sp>
        <p:nvSpPr>
          <p:cNvPr id="86" name="Oval 85"/>
          <p:cNvSpPr/>
          <p:nvPr/>
        </p:nvSpPr>
        <p:spPr>
          <a:xfrm>
            <a:off x="1154954" y="3780290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>
            <a:hlinkClick r:id="rId13" action="ppaction://hlinkfile"/>
          </p:cNvPr>
          <p:cNvSpPr/>
          <p:nvPr/>
        </p:nvSpPr>
        <p:spPr>
          <a:xfrm>
            <a:off x="7175178" y="227228"/>
            <a:ext cx="396552" cy="376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/>
          <p:cNvGrpSpPr/>
          <p:nvPr/>
        </p:nvGrpSpPr>
        <p:grpSpPr>
          <a:xfrm>
            <a:off x="1450187" y="81271"/>
            <a:ext cx="5703462" cy="683434"/>
            <a:chOff x="1198063" y="162995"/>
            <a:chExt cx="5703462" cy="582664"/>
          </a:xfrm>
        </p:grpSpPr>
        <p:sp>
          <p:nvSpPr>
            <p:cNvPr id="88" name="AutoShape 47">
              <a:hlinkClick r:id="rId14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547664" y="162995"/>
              <a:ext cx="5353861" cy="582664"/>
            </a:xfrm>
            <a:prstGeom prst="roundRect">
              <a:avLst>
                <a:gd name="adj" fmla="val 50000"/>
              </a:avLst>
            </a:prstGeom>
            <a:solidFill>
              <a:srgbClr val="FFFFCC"/>
            </a:solidFill>
            <a:ln w="28575" algn="ctr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800" b="1" dirty="0" err="1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Dạng</a:t>
              </a:r>
              <a:r>
                <a:rPr lang="en-US" altLang="en-US" sz="2800" b="1" dirty="0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 1: </a:t>
              </a:r>
              <a:r>
                <a:rPr lang="en-US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BIẾN ĐỔI SỐ PHỨC</a:t>
              </a:r>
              <a:endPara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9" name="Group 48"/>
            <p:cNvGrpSpPr>
              <a:grpSpLocks/>
            </p:cNvGrpSpPr>
            <p:nvPr/>
          </p:nvGrpSpPr>
          <p:grpSpPr bwMode="auto">
            <a:xfrm>
              <a:off x="1198063" y="254533"/>
              <a:ext cx="381000" cy="381000"/>
              <a:chOff x="2078" y="1680"/>
              <a:chExt cx="1615" cy="1615"/>
            </a:xfrm>
          </p:grpSpPr>
          <p:sp>
            <p:nvSpPr>
              <p:cNvPr id="90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91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95" name="Oval 51"/>
              <p:cNvSpPr>
                <a:spLocks noChangeArrowheads="1"/>
              </p:cNvSpPr>
              <p:nvPr/>
            </p:nvSpPr>
            <p:spPr bwMode="gray">
              <a:xfrm>
                <a:off x="2253" y="1855"/>
                <a:ext cx="1265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96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97" name="Oval 53"/>
              <p:cNvSpPr>
                <a:spLocks noChangeArrowheads="1"/>
              </p:cNvSpPr>
              <p:nvPr/>
            </p:nvSpPr>
            <p:spPr bwMode="gray">
              <a:xfrm>
                <a:off x="2334" y="1936"/>
                <a:ext cx="1097" cy="110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98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3242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8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ction Button: Home 24">
            <a:hlinkClick r:id="rId4" action="ppaction://hlinksldjump" highlightClick="1"/>
          </p:cNvPr>
          <p:cNvSpPr/>
          <p:nvPr/>
        </p:nvSpPr>
        <p:spPr>
          <a:xfrm>
            <a:off x="121699" y="81271"/>
            <a:ext cx="360040" cy="26493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87624" y="188640"/>
            <a:ext cx="5703462" cy="576065"/>
            <a:chOff x="1198063" y="254533"/>
            <a:chExt cx="5703462" cy="491126"/>
          </a:xfrm>
        </p:grpSpPr>
        <p:sp>
          <p:nvSpPr>
            <p:cNvPr id="19" name="AutoShape 47">
              <a:hlinkClick r:id="rId5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547664" y="273121"/>
              <a:ext cx="5353861" cy="472538"/>
            </a:xfrm>
            <a:prstGeom prst="roundRect">
              <a:avLst>
                <a:gd name="adj" fmla="val 50000"/>
              </a:avLst>
            </a:prstGeom>
            <a:solidFill>
              <a:srgbClr val="FFFFCC"/>
            </a:solidFill>
            <a:ln w="28575" algn="ctr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800" b="1" dirty="0" err="1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Dạng</a:t>
              </a:r>
              <a:r>
                <a:rPr lang="en-US" altLang="en-US" sz="2800" b="1" dirty="0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 1: </a:t>
              </a:r>
              <a:r>
                <a:rPr lang="en-US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BIẾN ĐỔI SỐ PHỨC</a:t>
              </a:r>
              <a:endPara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Group 48"/>
            <p:cNvGrpSpPr>
              <a:grpSpLocks/>
            </p:cNvGrpSpPr>
            <p:nvPr/>
          </p:nvGrpSpPr>
          <p:grpSpPr bwMode="auto">
            <a:xfrm>
              <a:off x="1198063" y="254533"/>
              <a:ext cx="381000" cy="381000"/>
              <a:chOff x="2078" y="1680"/>
              <a:chExt cx="1615" cy="1615"/>
            </a:xfrm>
          </p:grpSpPr>
          <p:sp>
            <p:nvSpPr>
              <p:cNvPr id="21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2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4" name="Oval 51"/>
              <p:cNvSpPr>
                <a:spLocks noChangeArrowheads="1"/>
              </p:cNvSpPr>
              <p:nvPr/>
            </p:nvSpPr>
            <p:spPr bwMode="gray">
              <a:xfrm>
                <a:off x="2253" y="1855"/>
                <a:ext cx="1265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6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7" name="Oval 53"/>
              <p:cNvSpPr>
                <a:spLocks noChangeArrowheads="1"/>
              </p:cNvSpPr>
              <p:nvPr/>
            </p:nvSpPr>
            <p:spPr bwMode="gray">
              <a:xfrm>
                <a:off x="2334" y="1936"/>
                <a:ext cx="1097" cy="110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8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35638" y="828715"/>
                <a:ext cx="8656842" cy="1146211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Bài</a:t>
                </a:r>
                <a:r>
                  <a:rPr lang="en-US" sz="3200" u="sng" dirty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4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.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Tìm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phần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thực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,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phần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ảo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của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𝑧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endParaRPr lang="en-US" sz="3200" b="0" i="1" dirty="0" smtClean="0">
                  <a:solidFill>
                    <a:srgbClr val="FFFFFF"/>
                  </a:solidFill>
                  <a:effectLst/>
                  <a:latin typeface="Cambria Math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𝑧</m:t>
                      </m:r>
                      <m:r>
                        <a:rPr lang="en-US" sz="3200" b="0" i="1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−</m:t>
                      </m:r>
                      <m:d>
                        <m:dPr>
                          <m:ctrlPr>
                            <a:rPr lang="en-US" sz="3200" b="0" i="1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2+3</m:t>
                          </m:r>
                          <m:r>
                            <a:rPr lang="en-US" sz="3200" b="0" i="1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e>
                      </m:d>
                      <m:acc>
                        <m:accPr>
                          <m:chr m:val="̅"/>
                          <m:ctrlPr>
                            <a:rPr lang="en-US" sz="3200" b="0" i="1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3200" b="0" i="1" smtClean="0">
                              <a:solidFill>
                                <a:srgbClr val="FFFFFF"/>
                              </a:solidFill>
                              <a:effectLst/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𝑧</m:t>
                          </m:r>
                        </m:e>
                      </m:acc>
                      <m:r>
                        <a:rPr lang="en-US" sz="3200" b="0" i="1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=1−9</m:t>
                      </m:r>
                      <m:r>
                        <a:rPr lang="en-US" sz="3200" b="0" i="1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𝑖</m:t>
                      </m:r>
                      <m:r>
                        <a:rPr lang="en-US" sz="3200" b="0" i="1" smtClean="0">
                          <a:solidFill>
                            <a:srgbClr val="FFFFFF"/>
                          </a:solidFill>
                          <a:effectLst/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638" y="828715"/>
                <a:ext cx="8656842" cy="1146211"/>
              </a:xfrm>
              <a:prstGeom prst="rect">
                <a:avLst/>
              </a:prstGeom>
              <a:blipFill rotWithShape="0">
                <a:blip r:embed="rId6"/>
                <a:stretch>
                  <a:fillRect t="-5670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13" name="Equation" r:id="rId7" imgW="914400" imgH="179640" progId="Equation.DSMT4">
                  <p:embed/>
                </p:oleObj>
              </mc:Choice>
              <mc:Fallback>
                <p:oleObj name="Equation" r:id="rId7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423108" y="2038936"/>
            <a:ext cx="257175" cy="4418205"/>
            <a:chOff x="6" y="739"/>
            <a:chExt cx="162" cy="2797"/>
          </a:xfrm>
        </p:grpSpPr>
        <p:grpSp>
          <p:nvGrpSpPr>
            <p:cNvPr id="78" name="Group 10"/>
            <p:cNvGrpSpPr>
              <a:grpSpLocks/>
            </p:cNvGrpSpPr>
            <p:nvPr/>
          </p:nvGrpSpPr>
          <p:grpSpPr bwMode="auto">
            <a:xfrm rot="5400000">
              <a:off x="-1277" y="2069"/>
              <a:ext cx="2776" cy="115"/>
              <a:chOff x="0" y="1896"/>
              <a:chExt cx="5760" cy="120"/>
            </a:xfrm>
          </p:grpSpPr>
          <p:sp>
            <p:nvSpPr>
              <p:cNvPr id="119" name="Rectangle 1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Rectangle 12"/>
              <p:cNvSpPr>
                <a:spLocks noChangeArrowheads="1"/>
              </p:cNvSpPr>
              <p:nvPr/>
            </p:nvSpPr>
            <p:spPr bwMode="gray">
              <a:xfrm>
                <a:off x="0" y="1909"/>
                <a:ext cx="5760" cy="107"/>
              </a:xfrm>
              <a:prstGeom prst="rect">
                <a:avLst/>
              </a:prstGeom>
              <a:solidFill>
                <a:srgbClr val="0000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9" name="Group 13"/>
            <p:cNvGrpSpPr>
              <a:grpSpLocks/>
            </p:cNvGrpSpPr>
            <p:nvPr/>
          </p:nvGrpSpPr>
          <p:grpSpPr bwMode="auto">
            <a:xfrm rot="5400000">
              <a:off x="-19" y="2243"/>
              <a:ext cx="175" cy="107"/>
              <a:chOff x="1843" y="2450"/>
              <a:chExt cx="2039" cy="1127"/>
            </a:xfrm>
          </p:grpSpPr>
          <p:sp>
            <p:nvSpPr>
              <p:cNvPr id="110" name="AutoShape 1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1" name="AutoShape 1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2" name="AutoShape 1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0" name="Group 23"/>
            <p:cNvGrpSpPr>
              <a:grpSpLocks/>
            </p:cNvGrpSpPr>
            <p:nvPr/>
          </p:nvGrpSpPr>
          <p:grpSpPr bwMode="auto">
            <a:xfrm rot="5400000">
              <a:off x="-16" y="1657"/>
              <a:ext cx="175" cy="107"/>
              <a:chOff x="1843" y="2450"/>
              <a:chExt cx="2039" cy="1127"/>
            </a:xfrm>
          </p:grpSpPr>
          <p:sp>
            <p:nvSpPr>
              <p:cNvPr id="101" name="AutoShape 2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2" name="AutoShape 2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3" name="AutoShape 2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1" name="Group 33"/>
            <p:cNvGrpSpPr>
              <a:grpSpLocks/>
            </p:cNvGrpSpPr>
            <p:nvPr/>
          </p:nvGrpSpPr>
          <p:grpSpPr bwMode="auto">
            <a:xfrm rot="5400000">
              <a:off x="-28" y="3395"/>
              <a:ext cx="175" cy="107"/>
              <a:chOff x="1843" y="2450"/>
              <a:chExt cx="2039" cy="1127"/>
            </a:xfrm>
          </p:grpSpPr>
          <p:sp>
            <p:nvSpPr>
              <p:cNvPr id="92" name="AutoShape 3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3" name="AutoShape 3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4" name="AutoShape 3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2" name="Group 43"/>
            <p:cNvGrpSpPr>
              <a:grpSpLocks/>
            </p:cNvGrpSpPr>
            <p:nvPr/>
          </p:nvGrpSpPr>
          <p:grpSpPr bwMode="auto">
            <a:xfrm rot="5400000">
              <a:off x="-16" y="2819"/>
              <a:ext cx="175" cy="107"/>
              <a:chOff x="1843" y="2450"/>
              <a:chExt cx="2039" cy="1127"/>
            </a:xfrm>
          </p:grpSpPr>
          <p:sp>
            <p:nvSpPr>
              <p:cNvPr id="83" name="AutoShape 4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4" name="AutoShape 4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5" name="AutoShape 4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AutoShape 53"/>
              <p:cNvSpPr>
                <a:spLocks noChangeArrowheads="1"/>
              </p:cNvSpPr>
              <p:nvPr/>
            </p:nvSpPr>
            <p:spPr bwMode="gray">
              <a:xfrm>
                <a:off x="873910" y="2469415"/>
                <a:ext cx="7730538" cy="604837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 </a:t>
                </a:r>
                <a:r>
                  <a:rPr lang="en-US" sz="3200" dirty="0" err="1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2F22D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2,</m:t>
                    </m:r>
                  </m:oMath>
                </a14:m>
                <a:r>
                  <a:rPr lang="en-US" sz="3200" dirty="0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 smtClean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2F22D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−1.</m:t>
                    </m:r>
                  </m:oMath>
                </a14:m>
                <a:endParaRPr lang="en-US" sz="3200" dirty="0">
                  <a:solidFill>
                    <a:srgbClr val="2F22D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2" name="AutoShap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3910" y="2469415"/>
                <a:ext cx="7730538" cy="604837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9"/>
                <a:stretch>
                  <a:fillRect t="-7483"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1026311" y="2515447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grpSp>
        <p:nvGrpSpPr>
          <p:cNvPr id="124" name="Group 61"/>
          <p:cNvGrpSpPr>
            <a:grpSpLocks/>
          </p:cNvGrpSpPr>
          <p:nvPr/>
        </p:nvGrpSpPr>
        <p:grpSpPr bwMode="auto">
          <a:xfrm rot="5400000">
            <a:off x="194160" y="2444676"/>
            <a:ext cx="714975" cy="677609"/>
            <a:chOff x="1872" y="1824"/>
            <a:chExt cx="2014" cy="1821"/>
          </a:xfrm>
        </p:grpSpPr>
        <p:sp>
          <p:nvSpPr>
            <p:cNvPr id="125" name="AutoShape 6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6" name="AutoShape 6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7" name="AutoShape 6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8" name="Oval 6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29" name="Oval 6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0" name="Oval 6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1" name="Oval 6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2" name="Oval 6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3" name="Oval 7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AutoShape 55"/>
              <p:cNvSpPr>
                <a:spLocks noChangeArrowheads="1"/>
              </p:cNvSpPr>
              <p:nvPr/>
            </p:nvSpPr>
            <p:spPr bwMode="gray">
              <a:xfrm>
                <a:off x="877074" y="3501692"/>
                <a:ext cx="7727374" cy="6048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2F22D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2,</m:t>
                    </m:r>
                  </m:oMath>
                </a14:m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2F22D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1.</m:t>
                    </m:r>
                  </m:oMath>
                </a14:m>
                <a:endParaRPr lang="en-US" sz="3200" b="1" dirty="0">
                  <a:solidFill>
                    <a:srgbClr val="2F22DE"/>
                  </a:solidFill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34" name="AutoShap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7074" y="3501692"/>
                <a:ext cx="7727374" cy="6048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0"/>
                <a:stretch>
                  <a:fillRect t="-5369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1013600" y="3531855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grpSp>
        <p:nvGrpSpPr>
          <p:cNvPr id="136" name="Group 71"/>
          <p:cNvGrpSpPr>
            <a:grpSpLocks/>
          </p:cNvGrpSpPr>
          <p:nvPr/>
        </p:nvGrpSpPr>
        <p:grpSpPr bwMode="auto">
          <a:xfrm rot="5400000">
            <a:off x="160829" y="3447683"/>
            <a:ext cx="714975" cy="677609"/>
            <a:chOff x="1872" y="1824"/>
            <a:chExt cx="2014" cy="1821"/>
          </a:xfrm>
        </p:grpSpPr>
        <p:sp>
          <p:nvSpPr>
            <p:cNvPr id="137" name="AutoShape 7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8" name="AutoShape 7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9" name="AutoShape 7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0" name="Oval 7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1" name="Oval 7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2" name="Oval 7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3" name="Oval 7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4" name="Oval 7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5" name="Oval 8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AutoShape 57"/>
              <p:cNvSpPr>
                <a:spLocks noChangeArrowheads="1"/>
              </p:cNvSpPr>
              <p:nvPr/>
            </p:nvSpPr>
            <p:spPr bwMode="gray">
              <a:xfrm>
                <a:off x="917787" y="4564522"/>
                <a:ext cx="7686661" cy="6048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3200" b="1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thực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solidFill>
                          <a:srgbClr val="2F22D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3</m:t>
                    </m:r>
                    <m:r>
                      <a:rPr lang="en-US" sz="3200" i="1">
                        <a:solidFill>
                          <a:srgbClr val="2F22D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phần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ảo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3200" dirty="0">
                    <a:solidFill>
                      <a:srgbClr val="2F22D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solidFill>
                          <a:srgbClr val="2F22D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3200" b="0" i="1" smtClean="0">
                        <a:solidFill>
                          <a:srgbClr val="2F22D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</m:t>
                    </m:r>
                    <m:r>
                      <a:rPr lang="en-US" sz="3200" i="1">
                        <a:solidFill>
                          <a:srgbClr val="2F22D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endPara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6" name="AutoShap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7787" y="4564522"/>
                <a:ext cx="7686661" cy="6048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1"/>
                <a:stretch>
                  <a:fillRect t="-6757"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1078125" y="4599447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grpSp>
        <p:nvGrpSpPr>
          <p:cNvPr id="148" name="Group 81"/>
          <p:cNvGrpSpPr>
            <a:grpSpLocks/>
          </p:cNvGrpSpPr>
          <p:nvPr/>
        </p:nvGrpSpPr>
        <p:grpSpPr bwMode="auto">
          <a:xfrm rot="5400000">
            <a:off x="203793" y="4527801"/>
            <a:ext cx="714970" cy="677609"/>
            <a:chOff x="1872" y="1824"/>
            <a:chExt cx="2014" cy="1821"/>
          </a:xfrm>
        </p:grpSpPr>
        <p:sp>
          <p:nvSpPr>
            <p:cNvPr id="149" name="AutoShape 8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0" name="AutoShape 8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1" name="AutoShape 8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2" name="Oval 8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3" name="Oval 8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4" name="Oval 8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5" name="Oval 8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6" name="Oval 8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7" name="Oval 9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AutoShape 59"/>
              <p:cNvSpPr>
                <a:spLocks noChangeArrowheads="1"/>
              </p:cNvSpPr>
              <p:nvPr/>
            </p:nvSpPr>
            <p:spPr bwMode="gray">
              <a:xfrm>
                <a:off x="914672" y="5807973"/>
                <a:ext cx="7689775" cy="604837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Ph</m:t>
                      </m:r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ầ</m:t>
                      </m:r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th</m:t>
                      </m:r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ự</m:t>
                      </m:r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en-US" sz="3200" dirty="0" smtClean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à </m:t>
                      </m:r>
                      <m:r>
                        <a:rPr lang="en-US" sz="3200" b="0" i="1" dirty="0" smtClean="0">
                          <a:solidFill>
                            <a:srgbClr val="2F22D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3</m:t>
                      </m:r>
                      <m:r>
                        <a:rPr lang="en-US" sz="3200" i="1">
                          <a:solidFill>
                            <a:srgbClr val="2F22D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dirty="0" err="1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ph</m:t>
                      </m:r>
                      <m:r>
                        <m:rPr>
                          <m:nor/>
                        </m:rPr>
                        <a:rPr lang="en-US" sz="3200" dirty="0" err="1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ầ</m:t>
                      </m:r>
                      <m:r>
                        <m:rPr>
                          <m:nor/>
                        </m:rPr>
                        <a:rPr lang="en-US" sz="3200" dirty="0" err="1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n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dirty="0" err="1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ả</m:t>
                      </m:r>
                      <m:r>
                        <m:rPr>
                          <m:nor/>
                        </m:rPr>
                        <a:rPr lang="en-US" sz="3200" dirty="0" err="1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o</m:t>
                      </m:r>
                      <m:r>
                        <m:rPr>
                          <m:nor/>
                        </m:rPr>
                        <a:rPr lang="en-US" sz="3200" dirty="0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3200" dirty="0" err="1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en-US" sz="3200" dirty="0" err="1">
                          <a:solidFill>
                            <a:srgbClr val="2F22DE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à </m:t>
                      </m:r>
                      <m:r>
                        <a:rPr lang="en-US" sz="3200" b="0" i="1" dirty="0" smtClean="0">
                          <a:solidFill>
                            <a:srgbClr val="2F22D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en-US" sz="3200" i="1">
                          <a:solidFill>
                            <a:srgbClr val="2F22DE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</m:oMath>
                  </m:oMathPara>
                </a14:m>
                <a:endParaRPr lang="en-US" sz="3200" b="1" dirty="0"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58" name="AutoShap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4672" y="5807973"/>
                <a:ext cx="7689775" cy="604837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2"/>
                <a:stretch>
                  <a:fillRect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1057207" y="5861803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grpSp>
        <p:nvGrpSpPr>
          <p:cNvPr id="160" name="Group 91"/>
          <p:cNvGrpSpPr>
            <a:grpSpLocks/>
          </p:cNvGrpSpPr>
          <p:nvPr/>
        </p:nvGrpSpPr>
        <p:grpSpPr bwMode="auto">
          <a:xfrm rot="5400000">
            <a:off x="213572" y="5774298"/>
            <a:ext cx="714970" cy="677609"/>
            <a:chOff x="1872" y="1824"/>
            <a:chExt cx="2014" cy="1821"/>
          </a:xfrm>
        </p:grpSpPr>
        <p:sp>
          <p:nvSpPr>
            <p:cNvPr id="161" name="AutoShape 9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2" name="AutoShape 9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3" name="AutoShape 9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4" name="Oval 9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5" name="Oval 9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6" name="Oval 9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7" name="Oval 9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8" name="Oval 9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9" name="Oval 10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p:sp>
        <p:nvSpPr>
          <p:cNvPr id="86" name="Oval 85">
            <a:hlinkClick r:id="rId13" action="ppaction://hlinkfile"/>
          </p:cNvPr>
          <p:cNvSpPr/>
          <p:nvPr/>
        </p:nvSpPr>
        <p:spPr>
          <a:xfrm>
            <a:off x="6901887" y="304517"/>
            <a:ext cx="432048" cy="376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164442" y="2492629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200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8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Action Button: Home 24">
            <a:hlinkClick r:id="" action="ppaction://hlinkshowjump?jump=firstslide" highlightClick="1"/>
          </p:cNvPr>
          <p:cNvSpPr/>
          <p:nvPr/>
        </p:nvSpPr>
        <p:spPr>
          <a:xfrm>
            <a:off x="121699" y="81271"/>
            <a:ext cx="360040" cy="26493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187624" y="188640"/>
            <a:ext cx="5703462" cy="576065"/>
            <a:chOff x="1198063" y="254533"/>
            <a:chExt cx="5703462" cy="491126"/>
          </a:xfrm>
        </p:grpSpPr>
        <p:sp>
          <p:nvSpPr>
            <p:cNvPr id="19" name="AutoShape 47">
              <a:hlinkClick r:id="rId4" action="ppaction://hlinksldjump"/>
            </p:cNvPr>
            <p:cNvSpPr>
              <a:spLocks noChangeArrowheads="1"/>
            </p:cNvSpPr>
            <p:nvPr/>
          </p:nvSpPr>
          <p:spPr bwMode="gray">
            <a:xfrm>
              <a:off x="1547664" y="273121"/>
              <a:ext cx="5353861" cy="472538"/>
            </a:xfrm>
            <a:prstGeom prst="roundRect">
              <a:avLst>
                <a:gd name="adj" fmla="val 50000"/>
              </a:avLst>
            </a:prstGeom>
            <a:solidFill>
              <a:srgbClr val="FFFFCC"/>
            </a:solidFill>
            <a:ln w="28575" algn="ctr">
              <a:solidFill>
                <a:srgbClr val="3333FF"/>
              </a:solidFill>
              <a:round/>
              <a:headEnd/>
              <a:tailEnd/>
            </a:ln>
            <a:effectLst/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Font typeface="Wingdings" panose="05000000000000000000" pitchFamily="2" charset="2"/>
                <a:buChar char="v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Font typeface="Wingdings" panose="05000000000000000000" pitchFamily="2" charset="2"/>
                <a:buChar char="§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tx1"/>
                </a:buClr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2800" b="1" dirty="0" err="1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Dạng</a:t>
              </a:r>
              <a:r>
                <a:rPr lang="en-US" altLang="en-US" sz="2800" b="1" dirty="0" smtClean="0">
                  <a:solidFill>
                    <a:srgbClr val="C00000"/>
                  </a:solidFill>
                  <a:latin typeface="Vani" panose="020B0502040204020203" pitchFamily="34" charset="0"/>
                  <a:cs typeface="Vani" panose="020B0502040204020203" pitchFamily="34" charset="0"/>
                </a:rPr>
                <a:t> 1: </a:t>
              </a:r>
              <a:r>
                <a:rPr lang="en-US" altLang="en-US" sz="2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BIẾN ĐỔI SỐ PHỨC</a:t>
              </a:r>
              <a:endPara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Group 48"/>
            <p:cNvGrpSpPr>
              <a:grpSpLocks/>
            </p:cNvGrpSpPr>
            <p:nvPr/>
          </p:nvGrpSpPr>
          <p:grpSpPr bwMode="auto">
            <a:xfrm>
              <a:off x="1198063" y="254533"/>
              <a:ext cx="381000" cy="381000"/>
              <a:chOff x="2078" y="1680"/>
              <a:chExt cx="1615" cy="1615"/>
            </a:xfrm>
          </p:grpSpPr>
          <p:sp>
            <p:nvSpPr>
              <p:cNvPr id="21" name="Oval 49"/>
              <p:cNvSpPr>
                <a:spLocks noChangeArrowheads="1"/>
              </p:cNvSpPr>
              <p:nvPr/>
            </p:nvSpPr>
            <p:spPr bwMode="gray">
              <a:xfrm>
                <a:off x="2078" y="1680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2" name="Oval 50"/>
              <p:cNvSpPr>
                <a:spLocks noChangeArrowheads="1"/>
              </p:cNvSpPr>
              <p:nvPr/>
            </p:nvSpPr>
            <p:spPr bwMode="gray">
              <a:xfrm>
                <a:off x="2170" y="1771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76200" dir="10800000" kx="-3284103" algn="br" rotWithShape="0">
                        <a:schemeClr val="bg2">
                          <a:alpha val="50000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4" name="Oval 51"/>
              <p:cNvSpPr>
                <a:spLocks noChangeArrowheads="1"/>
              </p:cNvSpPr>
              <p:nvPr/>
            </p:nvSpPr>
            <p:spPr bwMode="gray">
              <a:xfrm>
                <a:off x="2253" y="1855"/>
                <a:ext cx="1265" cy="1265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0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tint val="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6" name="Oval 52"/>
              <p:cNvSpPr>
                <a:spLocks noChangeArrowheads="1"/>
              </p:cNvSpPr>
              <p:nvPr/>
            </p:nvSpPr>
            <p:spPr bwMode="gray">
              <a:xfrm>
                <a:off x="2254" y="1856"/>
                <a:ext cx="1262" cy="1264"/>
              </a:xfrm>
              <a:prstGeom prst="ellipse">
                <a:avLst/>
              </a:prstGeom>
              <a:gradFill rotWithShape="1">
                <a:gsLst>
                  <a:gs pos="0">
                    <a:srgbClr val="000000"/>
                  </a:gs>
                  <a:gs pos="100000">
                    <a:srgbClr val="FFCC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27" name="Oval 53"/>
              <p:cNvSpPr>
                <a:spLocks noChangeArrowheads="1"/>
              </p:cNvSpPr>
              <p:nvPr/>
            </p:nvSpPr>
            <p:spPr bwMode="gray">
              <a:xfrm>
                <a:off x="2334" y="1936"/>
                <a:ext cx="1097" cy="1104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shade val="54118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54118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pPr eaLnBrk="1" hangingPunct="1">
                  <a:defRPr/>
                </a:pPr>
                <a:endParaRPr lang="en-US"/>
              </a:p>
            </p:txBody>
          </p:sp>
          <p:sp>
            <p:nvSpPr>
              <p:cNvPr id="28" name="Oval 54"/>
              <p:cNvSpPr>
                <a:spLocks noChangeArrowheads="1"/>
              </p:cNvSpPr>
              <p:nvPr/>
            </p:nvSpPr>
            <p:spPr bwMode="gray">
              <a:xfrm>
                <a:off x="2337" y="1939"/>
                <a:ext cx="1096" cy="1098"/>
              </a:xfrm>
              <a:prstGeom prst="ellipse">
                <a:avLst/>
              </a:prstGeom>
              <a:gradFill rotWithShape="1">
                <a:gsLst>
                  <a:gs pos="0">
                    <a:srgbClr val="FFCC00"/>
                  </a:gs>
                  <a:gs pos="100000">
                    <a:srgbClr val="7C6300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38100" algn="ctr">
                    <a:solidFill>
                      <a:schemeClr val="bg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09250" dir="3267739" algn="ctr" rotWithShape="0">
                        <a:srgbClr val="808080">
                          <a:alpha val="50000"/>
                        </a:srgbClr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Font typeface="Wingdings" panose="05000000000000000000" pitchFamily="2" charset="2"/>
                  <a:buChar char="v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Font typeface="Wingdings" panose="05000000000000000000" pitchFamily="2" charset="2"/>
                  <a:buChar char="§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tx1"/>
                  </a:buClr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>
                <a:extLst>
                  <a:ext uri="{FF2B5EF4-FFF2-40B4-BE49-F238E27FC236}">
                    <a16:creationId xmlns="" xmlns:a16="http://schemas.microsoft.com/office/drawing/2014/main" id="{5F6FB48B-97BF-4721-9FE5-3DAA416559B9}"/>
                  </a:ext>
                </a:extLst>
              </p:cNvPr>
              <p:cNvSpPr/>
              <p:nvPr/>
            </p:nvSpPr>
            <p:spPr>
              <a:xfrm>
                <a:off x="235638" y="828715"/>
                <a:ext cx="8656842" cy="1146211"/>
              </a:xfrm>
              <a:prstGeom prst="rect">
                <a:avLst/>
              </a:prstGeom>
              <a:solidFill>
                <a:srgbClr val="0000CC"/>
              </a:solidFill>
              <a:ln w="38100">
                <a:solidFill>
                  <a:srgbClr val="FFC000"/>
                </a:solidFill>
              </a:ln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0"/>
                  </a:spcAft>
                </a:pPr>
                <a:r>
                  <a:rPr lang="en-US" sz="3200" u="sng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Bài</a:t>
                </a:r>
                <a:r>
                  <a:rPr lang="en-US" sz="3200" u="sng" dirty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5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. Cho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số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phức</a:t>
                </a:r>
                <a:r>
                  <a:rPr lang="en-US" sz="3200" dirty="0" smtClean="0">
                    <a:solidFill>
                      <a:srgbClr val="FFFFFF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  <a:sym typeface="Wingdings 2" panose="05020102010507070707" pitchFamily="18" charset="2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𝑏𝑖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 (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,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𝑏</m:t>
                    </m:r>
                    <m:r>
                      <a:rPr lang="en-US" sz="3200" i="1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∈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ℝ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  <a:sym typeface="Wingdings 2" panose="05020102010507070707" pitchFamily="18" charset="2"/>
                      </a:rPr>
                      <m:t>)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thoả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mãn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1+</m:t>
                        </m:r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e>
                    </m:d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𝑧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+2</m:t>
                    </m:r>
                    <m:acc>
                      <m:accPr>
                        <m:chr m:val="̅"/>
                        <m:ctrlP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3200" b="0" i="1" smtClean="0">
                            <a:solidFill>
                              <a:srgbClr val="FFFFFF"/>
                            </a:solidFill>
                            <a:effectLst/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𝑧</m:t>
                        </m:r>
                      </m:e>
                    </m:acc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=3+2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Tính</a:t>
                </a:r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3200" b="0" i="1" smtClean="0">
                        <a:solidFill>
                          <a:srgbClr val="FFFFFF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</m:oMath>
                </a14:m>
                <a:r>
                  <a:rPr lang="en-US" sz="3200" dirty="0" smtClean="0">
                    <a:solidFill>
                      <a:srgbClr val="FFFFF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solidFill>
                    <a:srgbClr val="FFFFF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5F6FB48B-97BF-4721-9FE5-3DAA416559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638" y="828715"/>
                <a:ext cx="8656842" cy="1146211"/>
              </a:xfrm>
              <a:prstGeom prst="rect">
                <a:avLst/>
              </a:prstGeom>
              <a:blipFill rotWithShape="0">
                <a:blip r:embed="rId5"/>
                <a:stretch>
                  <a:fillRect l="-1613" t="-5670" r="-1543" b="-11340"/>
                </a:stretch>
              </a:blipFill>
              <a:ln w="38100"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438400" y="2616200"/>
          <a:ext cx="914400" cy="17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Equation" r:id="rId6" imgW="914400" imgH="179640" progId="Equation.DSMT4">
                  <p:embed/>
                </p:oleObj>
              </mc:Choice>
              <mc:Fallback>
                <p:oleObj name="Equation" r:id="rId6" imgW="914400" imgH="179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38400" y="2616200"/>
                        <a:ext cx="914400" cy="179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" name="Group 9"/>
          <p:cNvGrpSpPr>
            <a:grpSpLocks/>
          </p:cNvGrpSpPr>
          <p:nvPr/>
        </p:nvGrpSpPr>
        <p:grpSpPr bwMode="auto">
          <a:xfrm>
            <a:off x="423108" y="2038936"/>
            <a:ext cx="257175" cy="4418205"/>
            <a:chOff x="6" y="739"/>
            <a:chExt cx="162" cy="2797"/>
          </a:xfrm>
        </p:grpSpPr>
        <p:grpSp>
          <p:nvGrpSpPr>
            <p:cNvPr id="78" name="Group 10"/>
            <p:cNvGrpSpPr>
              <a:grpSpLocks/>
            </p:cNvGrpSpPr>
            <p:nvPr/>
          </p:nvGrpSpPr>
          <p:grpSpPr bwMode="auto">
            <a:xfrm rot="5400000">
              <a:off x="-1277" y="2069"/>
              <a:ext cx="2776" cy="115"/>
              <a:chOff x="0" y="1896"/>
              <a:chExt cx="5760" cy="120"/>
            </a:xfrm>
          </p:grpSpPr>
          <p:sp>
            <p:nvSpPr>
              <p:cNvPr id="119" name="Rectangle 1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Rectangle 12"/>
              <p:cNvSpPr>
                <a:spLocks noChangeArrowheads="1"/>
              </p:cNvSpPr>
              <p:nvPr/>
            </p:nvSpPr>
            <p:spPr bwMode="gray">
              <a:xfrm>
                <a:off x="0" y="1909"/>
                <a:ext cx="5760" cy="107"/>
              </a:xfrm>
              <a:prstGeom prst="rect">
                <a:avLst/>
              </a:prstGeom>
              <a:solidFill>
                <a:srgbClr val="0000CC"/>
              </a:solidFill>
              <a:ln w="9525" algn="ctr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endParaRPr lang="vi-VN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79" name="Group 13"/>
            <p:cNvGrpSpPr>
              <a:grpSpLocks/>
            </p:cNvGrpSpPr>
            <p:nvPr/>
          </p:nvGrpSpPr>
          <p:grpSpPr bwMode="auto">
            <a:xfrm rot="5400000">
              <a:off x="-19" y="2243"/>
              <a:ext cx="175" cy="107"/>
              <a:chOff x="1843" y="2450"/>
              <a:chExt cx="2039" cy="1127"/>
            </a:xfrm>
          </p:grpSpPr>
          <p:sp>
            <p:nvSpPr>
              <p:cNvPr id="110" name="AutoShape 1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1" name="AutoShape 1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12" name="AutoShape 1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0" name="Group 23"/>
            <p:cNvGrpSpPr>
              <a:grpSpLocks/>
            </p:cNvGrpSpPr>
            <p:nvPr/>
          </p:nvGrpSpPr>
          <p:grpSpPr bwMode="auto">
            <a:xfrm rot="5400000">
              <a:off x="-16" y="1657"/>
              <a:ext cx="175" cy="107"/>
              <a:chOff x="1843" y="2450"/>
              <a:chExt cx="2039" cy="1127"/>
            </a:xfrm>
          </p:grpSpPr>
          <p:sp>
            <p:nvSpPr>
              <p:cNvPr id="101" name="AutoShape 2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2" name="AutoShape 2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3" name="AutoShape 2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1" name="Group 33"/>
            <p:cNvGrpSpPr>
              <a:grpSpLocks/>
            </p:cNvGrpSpPr>
            <p:nvPr/>
          </p:nvGrpSpPr>
          <p:grpSpPr bwMode="auto">
            <a:xfrm rot="5400000">
              <a:off x="-28" y="3395"/>
              <a:ext cx="175" cy="107"/>
              <a:chOff x="1843" y="2450"/>
              <a:chExt cx="2039" cy="1127"/>
            </a:xfrm>
          </p:grpSpPr>
          <p:sp>
            <p:nvSpPr>
              <p:cNvPr id="92" name="AutoShape 3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3" name="AutoShape 3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4" name="AutoShape 3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  <p:grpSp>
          <p:nvGrpSpPr>
            <p:cNvPr id="82" name="Group 43"/>
            <p:cNvGrpSpPr>
              <a:grpSpLocks/>
            </p:cNvGrpSpPr>
            <p:nvPr/>
          </p:nvGrpSpPr>
          <p:grpSpPr bwMode="auto">
            <a:xfrm rot="5400000">
              <a:off x="-16" y="2819"/>
              <a:ext cx="175" cy="107"/>
              <a:chOff x="1843" y="2450"/>
              <a:chExt cx="2039" cy="1127"/>
            </a:xfrm>
          </p:grpSpPr>
          <p:sp>
            <p:nvSpPr>
              <p:cNvPr id="83" name="AutoShape 44"/>
              <p:cNvSpPr>
                <a:spLocks noChangeArrowheads="1"/>
              </p:cNvSpPr>
              <p:nvPr/>
            </p:nvSpPr>
            <p:spPr bwMode="gray">
              <a:xfrm rot="16200000" flipH="1">
                <a:off x="1795" y="2530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4" name="AutoShape 45"/>
              <p:cNvSpPr>
                <a:spLocks noChangeArrowheads="1"/>
              </p:cNvSpPr>
              <p:nvPr/>
            </p:nvSpPr>
            <p:spPr bwMode="gray">
              <a:xfrm rot="5400000" flipH="1">
                <a:off x="3624" y="2498"/>
                <a:ext cx="305" cy="210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5" name="AutoShape 46"/>
              <p:cNvSpPr>
                <a:spLocks noChangeArrowheads="1"/>
              </p:cNvSpPr>
              <p:nvPr/>
            </p:nvSpPr>
            <p:spPr bwMode="gray">
              <a:xfrm rot="10800000" flipH="1">
                <a:off x="2705" y="3356"/>
                <a:ext cx="303" cy="221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tx2">
                      <a:gamma/>
                      <a:tint val="39216"/>
                      <a:invGamma/>
                    </a:schemeClr>
                  </a:gs>
                </a:gsLst>
                <a:lin ang="0" scaled="1"/>
              </a:gradFill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solidFill>
                    <a:prstClr val="black"/>
                  </a:solidFill>
                  <a:latin typeface="Calibri"/>
                </a:endParaRP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AutoShape 53"/>
              <p:cNvSpPr>
                <a:spLocks noChangeArrowheads="1"/>
              </p:cNvSpPr>
              <p:nvPr/>
            </p:nvSpPr>
            <p:spPr bwMode="gray">
              <a:xfrm>
                <a:off x="871342" y="2265585"/>
                <a:ext cx="2764554" cy="80866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3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dirty="0">
                  <a:solidFill>
                    <a:srgbClr val="2F22D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2" name="AutoShap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1342" y="2265585"/>
                <a:ext cx="2764554" cy="80866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8"/>
                <a:stretch>
                  <a:fillRect/>
                </a:stretch>
              </a:blipFill>
              <a:ln w="19050">
                <a:solidFill>
                  <a:srgbClr val="008080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3" name="AutoShape 54"/>
          <p:cNvSpPr>
            <a:spLocks noChangeArrowheads="1"/>
          </p:cNvSpPr>
          <p:nvPr/>
        </p:nvSpPr>
        <p:spPr bwMode="gray">
          <a:xfrm>
            <a:off x="1026311" y="2420888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A</a:t>
            </a:r>
          </a:p>
        </p:txBody>
      </p:sp>
      <p:grpSp>
        <p:nvGrpSpPr>
          <p:cNvPr id="124" name="Group 61"/>
          <p:cNvGrpSpPr>
            <a:grpSpLocks/>
          </p:cNvGrpSpPr>
          <p:nvPr/>
        </p:nvGrpSpPr>
        <p:grpSpPr bwMode="auto">
          <a:xfrm rot="5400000">
            <a:off x="203300" y="2295555"/>
            <a:ext cx="714975" cy="677609"/>
            <a:chOff x="1872" y="1824"/>
            <a:chExt cx="2014" cy="1821"/>
          </a:xfrm>
        </p:grpSpPr>
        <p:sp>
          <p:nvSpPr>
            <p:cNvPr id="125" name="AutoShape 6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6" name="AutoShape 6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7" name="AutoShape 6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8" name="Oval 6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29" name="Oval 6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0" name="Oval 6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1" name="Oval 6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32" name="Oval 6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3" name="Oval 7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AutoShape 55"/>
              <p:cNvSpPr>
                <a:spLocks noChangeArrowheads="1"/>
              </p:cNvSpPr>
              <p:nvPr/>
            </p:nvSpPr>
            <p:spPr bwMode="gray">
              <a:xfrm>
                <a:off x="877074" y="3305992"/>
                <a:ext cx="2758822" cy="800538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32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b="1" dirty="0">
                  <a:solidFill>
                    <a:srgbClr val="2F22DE"/>
                  </a:solidFill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34" name="AutoShap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877074" y="3305992"/>
                <a:ext cx="2758822" cy="800538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9"/>
                <a:stretch>
                  <a:fillRect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" name="AutoShape 56"/>
          <p:cNvSpPr>
            <a:spLocks noChangeArrowheads="1"/>
          </p:cNvSpPr>
          <p:nvPr/>
        </p:nvSpPr>
        <p:spPr bwMode="gray">
          <a:xfrm>
            <a:off x="1013600" y="3429000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B</a:t>
            </a:r>
          </a:p>
        </p:txBody>
      </p:sp>
      <p:grpSp>
        <p:nvGrpSpPr>
          <p:cNvPr id="136" name="Group 71"/>
          <p:cNvGrpSpPr>
            <a:grpSpLocks/>
          </p:cNvGrpSpPr>
          <p:nvPr/>
        </p:nvGrpSpPr>
        <p:grpSpPr bwMode="auto">
          <a:xfrm rot="5400000">
            <a:off x="160829" y="3375675"/>
            <a:ext cx="714975" cy="677609"/>
            <a:chOff x="1872" y="1824"/>
            <a:chExt cx="2014" cy="1821"/>
          </a:xfrm>
        </p:grpSpPr>
        <p:sp>
          <p:nvSpPr>
            <p:cNvPr id="137" name="AutoShape 7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8" name="AutoShape 7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39" name="AutoShape 7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0" name="Oval 7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1" name="Oval 7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2" name="Oval 7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3" name="Oval 7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44" name="Oval 7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5" name="Oval 8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AutoShape 57"/>
              <p:cNvSpPr>
                <a:spLocks noChangeArrowheads="1"/>
              </p:cNvSpPr>
              <p:nvPr/>
            </p:nvSpPr>
            <p:spPr bwMode="gray">
              <a:xfrm>
                <a:off x="917787" y="4389384"/>
                <a:ext cx="2718109" cy="779976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sz="32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=−1.</m:t>
                      </m:r>
                    </m:oMath>
                  </m:oMathPara>
                </a14:m>
                <a:endParaRPr lang="en-US" sz="3200" i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6" name="AutoShap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7787" y="4389384"/>
                <a:ext cx="2718109" cy="779976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0"/>
                <a:stretch>
                  <a:fillRect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7" name="AutoShape 58"/>
          <p:cNvSpPr>
            <a:spLocks noChangeArrowheads="1"/>
          </p:cNvSpPr>
          <p:nvPr/>
        </p:nvSpPr>
        <p:spPr bwMode="gray">
          <a:xfrm>
            <a:off x="1078125" y="4509120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C</a:t>
            </a:r>
          </a:p>
        </p:txBody>
      </p:sp>
      <p:grpSp>
        <p:nvGrpSpPr>
          <p:cNvPr id="148" name="Group 81"/>
          <p:cNvGrpSpPr>
            <a:grpSpLocks/>
          </p:cNvGrpSpPr>
          <p:nvPr/>
        </p:nvGrpSpPr>
        <p:grpSpPr bwMode="auto">
          <a:xfrm rot="5400000">
            <a:off x="203793" y="4455793"/>
            <a:ext cx="714970" cy="677609"/>
            <a:chOff x="1872" y="1824"/>
            <a:chExt cx="2014" cy="1821"/>
          </a:xfrm>
        </p:grpSpPr>
        <p:sp>
          <p:nvSpPr>
            <p:cNvPr id="149" name="AutoShape 8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0" name="AutoShape 8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1" name="AutoShape 8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2" name="Oval 8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3" name="Oval 8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4" name="Oval 8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5" name="Oval 8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56" name="Oval 8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7" name="Oval 9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AutoShape 59"/>
              <p:cNvSpPr>
                <a:spLocks noChangeArrowheads="1"/>
              </p:cNvSpPr>
              <p:nvPr/>
            </p:nvSpPr>
            <p:spPr bwMode="gray">
              <a:xfrm>
                <a:off x="914673" y="5518741"/>
                <a:ext cx="2721223" cy="894070"/>
              </a:xfrm>
              <a:prstGeom prst="roundRect">
                <a:avLst>
                  <a:gd name="adj" fmla="val 10889"/>
                </a:avLst>
              </a:prstGeom>
              <a:solidFill>
                <a:srgbClr val="00FFFF"/>
              </a:solid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 wrap="none" lIns="1097280"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14:m>
                  <m:oMath xmlns:m="http://schemas.openxmlformats.org/officeDocument/2006/math">
                    <m:r>
                      <a:rPr lang="en-US" sz="32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32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3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prstClr val="black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3200" b="1" dirty="0">
                  <a:latin typeface="VNI-Avo" pitchFamily="2" charset="0"/>
                </a:endParaRPr>
              </a:p>
            </p:txBody>
          </p:sp>
        </mc:Choice>
        <mc:Fallback xmlns="">
          <p:sp>
            <p:nvSpPr>
              <p:cNvPr id="158" name="AutoShap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gray">
              <a:xfrm>
                <a:off x="914673" y="5518741"/>
                <a:ext cx="2721223" cy="894070"/>
              </a:xfrm>
              <a:prstGeom prst="roundRect">
                <a:avLst>
                  <a:gd name="adj" fmla="val 10889"/>
                </a:avLst>
              </a:prstGeom>
              <a:blipFill rotWithShape="0">
                <a:blip r:embed="rId11"/>
                <a:stretch>
                  <a:fillRect/>
                </a:stretch>
              </a:blipFill>
              <a:ln w="22225">
                <a:solidFill>
                  <a:schemeClr val="hlink"/>
                </a:solidFill>
                <a:round/>
                <a:headEnd/>
                <a:tailEnd/>
              </a:ln>
              <a:effectLst>
                <a:outerShdw dist="135003" dir="2928844" algn="ctr" rotWithShape="0">
                  <a:srgbClr val="000000">
                    <a:alpha val="50000"/>
                  </a:srgbClr>
                </a:outerShdw>
              </a:effec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9" name="AutoShape 60"/>
          <p:cNvSpPr>
            <a:spLocks noChangeArrowheads="1"/>
          </p:cNvSpPr>
          <p:nvPr/>
        </p:nvSpPr>
        <p:spPr bwMode="gray">
          <a:xfrm>
            <a:off x="1057207" y="5733256"/>
            <a:ext cx="914400" cy="495300"/>
          </a:xfrm>
          <a:prstGeom prst="roundRect">
            <a:avLst>
              <a:gd name="adj" fmla="val 11921"/>
            </a:avLst>
          </a:prstGeom>
          <a:solidFill>
            <a:srgbClr val="3333FF"/>
          </a:solidFill>
          <a:ln w="381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FF00"/>
                </a:solidFill>
                <a:latin typeface="Arial" charset="0"/>
              </a:rPr>
              <a:t>D</a:t>
            </a:r>
          </a:p>
        </p:txBody>
      </p:sp>
      <p:grpSp>
        <p:nvGrpSpPr>
          <p:cNvPr id="160" name="Group 91"/>
          <p:cNvGrpSpPr>
            <a:grpSpLocks/>
          </p:cNvGrpSpPr>
          <p:nvPr/>
        </p:nvGrpSpPr>
        <p:grpSpPr bwMode="auto">
          <a:xfrm rot="5400000">
            <a:off x="213572" y="5607921"/>
            <a:ext cx="714970" cy="677609"/>
            <a:chOff x="1872" y="1824"/>
            <a:chExt cx="2014" cy="1821"/>
          </a:xfrm>
        </p:grpSpPr>
        <p:sp>
          <p:nvSpPr>
            <p:cNvPr id="161" name="AutoShape 92"/>
            <p:cNvSpPr>
              <a:spLocks noChangeArrowheads="1"/>
            </p:cNvSpPr>
            <p:nvPr/>
          </p:nvSpPr>
          <p:spPr bwMode="gray">
            <a:xfrm rot="16200000" flipH="1">
              <a:off x="1821" y="2583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2" name="AutoShape 93"/>
            <p:cNvSpPr>
              <a:spLocks noChangeArrowheads="1"/>
            </p:cNvSpPr>
            <p:nvPr/>
          </p:nvSpPr>
          <p:spPr bwMode="gray">
            <a:xfrm rot="5400000" flipH="1">
              <a:off x="3629" y="2549"/>
              <a:ext cx="308" cy="206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3" name="AutoShape 94"/>
            <p:cNvSpPr>
              <a:spLocks noChangeArrowheads="1"/>
            </p:cNvSpPr>
            <p:nvPr/>
          </p:nvSpPr>
          <p:spPr bwMode="gray">
            <a:xfrm rot="10800000" flipH="1">
              <a:off x="2726" y="3440"/>
              <a:ext cx="306" cy="205"/>
            </a:xfrm>
            <a:prstGeom prst="upArrow">
              <a:avLst>
                <a:gd name="adj1" fmla="val 51676"/>
                <a:gd name="adj2" fmla="val 10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tx2">
                    <a:gamma/>
                    <a:tint val="39216"/>
                    <a:invGamma/>
                  </a:schemeClr>
                </a:gs>
              </a:gsLst>
              <a:lin ang="0" scaled="1"/>
            </a:gra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4" name="Oval 95"/>
            <p:cNvSpPr>
              <a:spLocks noChangeArrowheads="1"/>
            </p:cNvSpPr>
            <p:nvPr/>
          </p:nvSpPr>
          <p:spPr bwMode="gray">
            <a:xfrm>
              <a:off x="2078" y="1824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 w="5715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5" name="Oval 96"/>
            <p:cNvSpPr>
              <a:spLocks noChangeArrowheads="1"/>
            </p:cNvSpPr>
            <p:nvPr/>
          </p:nvSpPr>
          <p:spPr bwMode="gray">
            <a:xfrm>
              <a:off x="2170" y="1915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 w="9525" algn="ctr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6" name="Oval 97"/>
            <p:cNvSpPr>
              <a:spLocks noChangeArrowheads="1"/>
            </p:cNvSpPr>
            <p:nvPr/>
          </p:nvSpPr>
          <p:spPr bwMode="gray">
            <a:xfrm>
              <a:off x="2255" y="2001"/>
              <a:ext cx="1260" cy="1262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7" name="Oval 98"/>
            <p:cNvSpPr>
              <a:spLocks noChangeArrowheads="1"/>
            </p:cNvSpPr>
            <p:nvPr/>
          </p:nvSpPr>
          <p:spPr bwMode="gray">
            <a:xfrm>
              <a:off x="2254" y="2000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  <p:sp>
          <p:nvSpPr>
            <p:cNvPr id="168" name="Oval 99"/>
            <p:cNvSpPr>
              <a:spLocks noChangeArrowheads="1"/>
            </p:cNvSpPr>
            <p:nvPr/>
          </p:nvSpPr>
          <p:spPr bwMode="gray">
            <a:xfrm>
              <a:off x="2336" y="2082"/>
              <a:ext cx="1096" cy="1100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9" name="Oval 100"/>
            <p:cNvSpPr>
              <a:spLocks noChangeArrowheads="1"/>
            </p:cNvSpPr>
            <p:nvPr/>
          </p:nvSpPr>
          <p:spPr bwMode="gray">
            <a:xfrm>
              <a:off x="2337" y="2083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vi-VN">
                <a:solidFill>
                  <a:prstClr val="black"/>
                </a:solidFill>
              </a:endParaRPr>
            </a:p>
          </p:txBody>
        </p:sp>
      </p:grpSp>
      <p:sp>
        <p:nvSpPr>
          <p:cNvPr id="86" name="Oval 85">
            <a:hlinkClick r:id="rId12" action="ppaction://hlinkfile"/>
          </p:cNvPr>
          <p:cNvSpPr/>
          <p:nvPr/>
        </p:nvSpPr>
        <p:spPr>
          <a:xfrm>
            <a:off x="6900972" y="299241"/>
            <a:ext cx="432048" cy="37666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1222648" y="4448843"/>
            <a:ext cx="648072" cy="58481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86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500"/>
                            </p:stCondLst>
                            <p:childTnLst>
                              <p:par>
                                <p:cTn id="3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3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74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4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6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3FFB3"/>
                                      </p:to>
                                    </p:animClr>
                                    <p:set>
                                      <p:cBhvr>
                                        <p:cTn id="9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</p:childTnLst>
        </p:cTn>
      </p:par>
    </p:tnLst>
    <p:bldLst>
      <p:bldP spid="74" grpId="0" animBg="1"/>
      <p:bldP spid="122" grpId="0" animBg="1"/>
      <p:bldP spid="123" grpId="0" animBg="1"/>
      <p:bldP spid="134" grpId="0" animBg="1"/>
      <p:bldP spid="135" grpId="0" animBg="1"/>
      <p:bldP spid="146" grpId="0" animBg="1"/>
      <p:bldP spid="147" grpId="0" animBg="1"/>
      <p:bldP spid="158" grpId="0" animBg="1"/>
      <p:bldP spid="159" grpId="0" animBg="1"/>
      <p:bldP spid="87" grpId="0" animBg="1"/>
    </p:bldLst>
  </p:timing>
</p:sld>
</file>

<file path=ppt/theme/theme1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cdb2004131l</Template>
  <TotalTime>632</TotalTime>
  <Words>516</Words>
  <Application>Microsoft Office PowerPoint</Application>
  <PresentationFormat>On-screen Show (4:3)</PresentationFormat>
  <Paragraphs>100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Vani</vt:lpstr>
      <vt:lpstr>Verdana</vt:lpstr>
      <vt:lpstr>VNI-Avo</vt:lpstr>
      <vt:lpstr>Wingdings 2</vt:lpstr>
      <vt:lpstr>2_Custom Design</vt:lpstr>
      <vt:lpstr>Custom Design</vt:lpstr>
      <vt:lpstr>1_Custom Design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Admin</dc:creator>
  <cp:lastModifiedBy>USER</cp:lastModifiedBy>
  <cp:revision>146</cp:revision>
  <dcterms:created xsi:type="dcterms:W3CDTF">2015-11-29T04:28:43Z</dcterms:created>
  <dcterms:modified xsi:type="dcterms:W3CDTF">2020-03-14T01:14:15Z</dcterms:modified>
</cp:coreProperties>
</file>